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2" r:id="rId2"/>
    <p:sldId id="299" r:id="rId3"/>
    <p:sldId id="259" r:id="rId4"/>
    <p:sldId id="260" r:id="rId5"/>
    <p:sldId id="261" r:id="rId6"/>
    <p:sldId id="263" r:id="rId7"/>
    <p:sldId id="279" r:id="rId8"/>
    <p:sldId id="280" r:id="rId9"/>
    <p:sldId id="262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66" r:id="rId21"/>
    <p:sldId id="265" r:id="rId22"/>
    <p:sldId id="295" r:id="rId23"/>
    <p:sldId id="296" r:id="rId24"/>
    <p:sldId id="297" r:id="rId25"/>
    <p:sldId id="284" r:id="rId26"/>
    <p:sldId id="285" r:id="rId27"/>
    <p:sldId id="298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102E9-660D-4A40-B42A-89F6A2D0652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4B3F8B4-15A6-42EC-816E-CEC6B5BCEE6A}">
      <dgm:prSet/>
      <dgm:spPr/>
      <dgm:t>
        <a:bodyPr/>
        <a:lstStyle/>
        <a:p>
          <a:pPr rtl="0"/>
          <a:r>
            <a:rPr lang="de-DE" dirty="0" smtClean="0"/>
            <a:t>Inhalt der Aufsichtspflicht ist nicht immer gleich, sondern richtet sich nach einzelnen Faktoren:</a:t>
          </a:r>
          <a:endParaRPr lang="de-DE" dirty="0"/>
        </a:p>
      </dgm:t>
    </dgm:pt>
    <dgm:pt modelId="{DF0A5E61-7697-454D-B16D-6A58A8E2B8C4}" type="parTrans" cxnId="{2A6F3B42-F7EC-4046-B14E-425D27F50067}">
      <dgm:prSet/>
      <dgm:spPr/>
      <dgm:t>
        <a:bodyPr/>
        <a:lstStyle/>
        <a:p>
          <a:endParaRPr lang="de-DE"/>
        </a:p>
      </dgm:t>
    </dgm:pt>
    <dgm:pt modelId="{C9B34FFA-9FE2-4681-A7D9-0BCED2B3F7BB}" type="sibTrans" cxnId="{2A6F3B42-F7EC-4046-B14E-425D27F50067}">
      <dgm:prSet/>
      <dgm:spPr/>
      <dgm:t>
        <a:bodyPr/>
        <a:lstStyle/>
        <a:p>
          <a:endParaRPr lang="de-DE"/>
        </a:p>
      </dgm:t>
    </dgm:pt>
    <dgm:pt modelId="{751BF75A-F242-451B-BF51-D127F8175A0F}">
      <dgm:prSet/>
      <dgm:spPr/>
      <dgm:t>
        <a:bodyPr/>
        <a:lstStyle/>
        <a:p>
          <a:pPr rtl="0"/>
          <a:r>
            <a:rPr lang="de-DE" dirty="0" smtClean="0"/>
            <a:t>Persönliche Qualifikationen des Jugendleiters/ der Jugendleiterin</a:t>
          </a:r>
          <a:endParaRPr lang="de-DE" dirty="0"/>
        </a:p>
      </dgm:t>
    </dgm:pt>
    <dgm:pt modelId="{0F9A85E2-302B-4B3A-81FB-96F1876A7406}" type="parTrans" cxnId="{8D0581F6-2505-4A04-8DF9-5AE65428852D}">
      <dgm:prSet/>
      <dgm:spPr/>
      <dgm:t>
        <a:bodyPr/>
        <a:lstStyle/>
        <a:p>
          <a:endParaRPr lang="de-DE"/>
        </a:p>
      </dgm:t>
    </dgm:pt>
    <dgm:pt modelId="{92286DEC-AD19-417F-93C4-192DCC93D148}" type="sibTrans" cxnId="{8D0581F6-2505-4A04-8DF9-5AE65428852D}">
      <dgm:prSet/>
      <dgm:spPr/>
      <dgm:t>
        <a:bodyPr/>
        <a:lstStyle/>
        <a:p>
          <a:endParaRPr lang="de-DE"/>
        </a:p>
      </dgm:t>
    </dgm:pt>
    <dgm:pt modelId="{DB25DC0B-9BC2-469B-B112-547A24AC6153}">
      <dgm:prSet/>
      <dgm:spPr/>
      <dgm:t>
        <a:bodyPr/>
        <a:lstStyle/>
        <a:p>
          <a:pPr rtl="0"/>
          <a:r>
            <a:rPr lang="de-DE" dirty="0" smtClean="0"/>
            <a:t>Objektive Begebenheiten der Situation</a:t>
          </a:r>
          <a:endParaRPr lang="de-DE" dirty="0"/>
        </a:p>
      </dgm:t>
    </dgm:pt>
    <dgm:pt modelId="{75AAB856-6213-4EBB-B2CC-9CA42E50670A}" type="parTrans" cxnId="{9911DF56-7A77-4453-AC44-CEFAD14877C6}">
      <dgm:prSet/>
      <dgm:spPr/>
      <dgm:t>
        <a:bodyPr/>
        <a:lstStyle/>
        <a:p>
          <a:endParaRPr lang="de-DE"/>
        </a:p>
      </dgm:t>
    </dgm:pt>
    <dgm:pt modelId="{1E0D8E8D-A760-460A-9274-CC0E24EA5890}" type="sibTrans" cxnId="{9911DF56-7A77-4453-AC44-CEFAD14877C6}">
      <dgm:prSet/>
      <dgm:spPr/>
      <dgm:t>
        <a:bodyPr/>
        <a:lstStyle/>
        <a:p>
          <a:endParaRPr lang="de-DE"/>
        </a:p>
      </dgm:t>
    </dgm:pt>
    <dgm:pt modelId="{A573B06B-CDAC-4CB1-8755-35E0E7E622E8}">
      <dgm:prSet/>
      <dgm:spPr/>
      <dgm:t>
        <a:bodyPr/>
        <a:lstStyle/>
        <a:p>
          <a:pPr rtl="0"/>
          <a:r>
            <a:rPr lang="de-DE" dirty="0" smtClean="0"/>
            <a:t>Persönliche Verhältnisse der Teilnehmerin/ des Teilnehmers</a:t>
          </a:r>
          <a:endParaRPr lang="de-DE" dirty="0"/>
        </a:p>
      </dgm:t>
    </dgm:pt>
    <dgm:pt modelId="{AC120FB3-1703-4165-90F3-C4F14D52F4A9}" type="parTrans" cxnId="{726B25E3-61E8-4CBD-8512-F9098C87C4AB}">
      <dgm:prSet/>
      <dgm:spPr/>
      <dgm:t>
        <a:bodyPr/>
        <a:lstStyle/>
        <a:p>
          <a:endParaRPr lang="de-DE"/>
        </a:p>
      </dgm:t>
    </dgm:pt>
    <dgm:pt modelId="{72AD80AA-159E-449F-AA71-2FE287D005B0}" type="sibTrans" cxnId="{726B25E3-61E8-4CBD-8512-F9098C87C4AB}">
      <dgm:prSet/>
      <dgm:spPr/>
      <dgm:t>
        <a:bodyPr/>
        <a:lstStyle/>
        <a:p>
          <a:endParaRPr lang="de-DE"/>
        </a:p>
      </dgm:t>
    </dgm:pt>
    <dgm:pt modelId="{621CF5C0-7D0A-44EB-AB91-63EB17C71804}" type="pres">
      <dgm:prSet presAssocID="{DCB102E9-660D-4A40-B42A-89F6A2D065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A86C8AD2-03E3-4E4A-93F8-AF14B11A0B8F}" type="pres">
      <dgm:prSet presAssocID="{C4B3F8B4-15A6-42EC-816E-CEC6B5BCEE6A}" presName="vertOne" presStyleCnt="0"/>
      <dgm:spPr/>
      <dgm:t>
        <a:bodyPr/>
        <a:lstStyle/>
        <a:p>
          <a:endParaRPr lang="de-DE"/>
        </a:p>
      </dgm:t>
    </dgm:pt>
    <dgm:pt modelId="{4BAB8FB5-B181-4882-BC8B-444A732F1579}" type="pres">
      <dgm:prSet presAssocID="{C4B3F8B4-15A6-42EC-816E-CEC6B5BCEE6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9EEB248-6C51-4204-8CF0-5EB4B15F5AD4}" type="pres">
      <dgm:prSet presAssocID="{C4B3F8B4-15A6-42EC-816E-CEC6B5BCEE6A}" presName="parTransOne" presStyleCnt="0"/>
      <dgm:spPr/>
      <dgm:t>
        <a:bodyPr/>
        <a:lstStyle/>
        <a:p>
          <a:endParaRPr lang="de-DE"/>
        </a:p>
      </dgm:t>
    </dgm:pt>
    <dgm:pt modelId="{48CF209B-C93D-4E36-92C5-AE94D31C56E1}" type="pres">
      <dgm:prSet presAssocID="{C4B3F8B4-15A6-42EC-816E-CEC6B5BCEE6A}" presName="horzOne" presStyleCnt="0"/>
      <dgm:spPr/>
      <dgm:t>
        <a:bodyPr/>
        <a:lstStyle/>
        <a:p>
          <a:endParaRPr lang="de-DE"/>
        </a:p>
      </dgm:t>
    </dgm:pt>
    <dgm:pt modelId="{464EE228-D0AD-4270-89FF-50423CC40474}" type="pres">
      <dgm:prSet presAssocID="{A573B06B-CDAC-4CB1-8755-35E0E7E622E8}" presName="vertTwo" presStyleCnt="0"/>
      <dgm:spPr/>
      <dgm:t>
        <a:bodyPr/>
        <a:lstStyle/>
        <a:p>
          <a:endParaRPr lang="de-DE"/>
        </a:p>
      </dgm:t>
    </dgm:pt>
    <dgm:pt modelId="{2359E6DE-7E2F-47B7-A57E-1FB0A25FBF3B}" type="pres">
      <dgm:prSet presAssocID="{A573B06B-CDAC-4CB1-8755-35E0E7E622E8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250D822-5B0F-4527-87DA-7A4A8CA95913}" type="pres">
      <dgm:prSet presAssocID="{A573B06B-CDAC-4CB1-8755-35E0E7E622E8}" presName="horzTwo" presStyleCnt="0"/>
      <dgm:spPr/>
      <dgm:t>
        <a:bodyPr/>
        <a:lstStyle/>
        <a:p>
          <a:endParaRPr lang="de-DE"/>
        </a:p>
      </dgm:t>
    </dgm:pt>
    <dgm:pt modelId="{E8133985-DCD0-4B1F-835A-FFE97A10D1B8}" type="pres">
      <dgm:prSet presAssocID="{72AD80AA-159E-449F-AA71-2FE287D005B0}" presName="sibSpaceTwo" presStyleCnt="0"/>
      <dgm:spPr/>
      <dgm:t>
        <a:bodyPr/>
        <a:lstStyle/>
        <a:p>
          <a:endParaRPr lang="de-DE"/>
        </a:p>
      </dgm:t>
    </dgm:pt>
    <dgm:pt modelId="{8271403D-B8FF-407B-A69D-F6D8FE778971}" type="pres">
      <dgm:prSet presAssocID="{751BF75A-F242-451B-BF51-D127F8175A0F}" presName="vertTwo" presStyleCnt="0"/>
      <dgm:spPr/>
      <dgm:t>
        <a:bodyPr/>
        <a:lstStyle/>
        <a:p>
          <a:endParaRPr lang="de-DE"/>
        </a:p>
      </dgm:t>
    </dgm:pt>
    <dgm:pt modelId="{38FB7853-1FA1-4589-957F-15DE609118A8}" type="pres">
      <dgm:prSet presAssocID="{751BF75A-F242-451B-BF51-D127F8175A0F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7F83F20-A581-4C7B-B74C-67B88A52D356}" type="pres">
      <dgm:prSet presAssocID="{751BF75A-F242-451B-BF51-D127F8175A0F}" presName="horzTwo" presStyleCnt="0"/>
      <dgm:spPr/>
      <dgm:t>
        <a:bodyPr/>
        <a:lstStyle/>
        <a:p>
          <a:endParaRPr lang="de-DE"/>
        </a:p>
      </dgm:t>
    </dgm:pt>
    <dgm:pt modelId="{8B8120D5-7292-46DA-8B17-54D2491F8A97}" type="pres">
      <dgm:prSet presAssocID="{92286DEC-AD19-417F-93C4-192DCC93D148}" presName="sibSpaceTwo" presStyleCnt="0"/>
      <dgm:spPr/>
      <dgm:t>
        <a:bodyPr/>
        <a:lstStyle/>
        <a:p>
          <a:endParaRPr lang="de-DE"/>
        </a:p>
      </dgm:t>
    </dgm:pt>
    <dgm:pt modelId="{47C15331-29EC-432C-A639-91C5FD276FA9}" type="pres">
      <dgm:prSet presAssocID="{DB25DC0B-9BC2-469B-B112-547A24AC6153}" presName="vertTwo" presStyleCnt="0"/>
      <dgm:spPr/>
      <dgm:t>
        <a:bodyPr/>
        <a:lstStyle/>
        <a:p>
          <a:endParaRPr lang="de-DE"/>
        </a:p>
      </dgm:t>
    </dgm:pt>
    <dgm:pt modelId="{96C1C197-52BF-4347-B643-BDD465BD9D4A}" type="pres">
      <dgm:prSet presAssocID="{DB25DC0B-9BC2-469B-B112-547A24AC6153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3E4A2B4-51D6-4402-B193-29F3294FC857}" type="pres">
      <dgm:prSet presAssocID="{DB25DC0B-9BC2-469B-B112-547A24AC6153}" presName="horzTwo" presStyleCnt="0"/>
      <dgm:spPr/>
      <dgm:t>
        <a:bodyPr/>
        <a:lstStyle/>
        <a:p>
          <a:endParaRPr lang="de-DE"/>
        </a:p>
      </dgm:t>
    </dgm:pt>
  </dgm:ptLst>
  <dgm:cxnLst>
    <dgm:cxn modelId="{BA17920C-4DBA-4D71-952B-11A8F2F6D53F}" type="presOf" srcId="{A573B06B-CDAC-4CB1-8755-35E0E7E622E8}" destId="{2359E6DE-7E2F-47B7-A57E-1FB0A25FBF3B}" srcOrd="0" destOrd="0" presId="urn:microsoft.com/office/officeart/2005/8/layout/hierarchy4"/>
    <dgm:cxn modelId="{7BFB4FE3-8B82-46E7-B907-CDB3987931B2}" type="presOf" srcId="{DCB102E9-660D-4A40-B42A-89F6A2D06526}" destId="{621CF5C0-7D0A-44EB-AB91-63EB17C71804}" srcOrd="0" destOrd="0" presId="urn:microsoft.com/office/officeart/2005/8/layout/hierarchy4"/>
    <dgm:cxn modelId="{726B25E3-61E8-4CBD-8512-F9098C87C4AB}" srcId="{C4B3F8B4-15A6-42EC-816E-CEC6B5BCEE6A}" destId="{A573B06B-CDAC-4CB1-8755-35E0E7E622E8}" srcOrd="0" destOrd="0" parTransId="{AC120FB3-1703-4165-90F3-C4F14D52F4A9}" sibTransId="{72AD80AA-159E-449F-AA71-2FE287D005B0}"/>
    <dgm:cxn modelId="{2A6F3B42-F7EC-4046-B14E-425D27F50067}" srcId="{DCB102E9-660D-4A40-B42A-89F6A2D06526}" destId="{C4B3F8B4-15A6-42EC-816E-CEC6B5BCEE6A}" srcOrd="0" destOrd="0" parTransId="{DF0A5E61-7697-454D-B16D-6A58A8E2B8C4}" sibTransId="{C9B34FFA-9FE2-4681-A7D9-0BCED2B3F7BB}"/>
    <dgm:cxn modelId="{1CDE465B-6228-45A1-A300-9DD99FBE4550}" type="presOf" srcId="{DB25DC0B-9BC2-469B-B112-547A24AC6153}" destId="{96C1C197-52BF-4347-B643-BDD465BD9D4A}" srcOrd="0" destOrd="0" presId="urn:microsoft.com/office/officeart/2005/8/layout/hierarchy4"/>
    <dgm:cxn modelId="{49728FD9-957D-4DDC-9439-7B9ACF74FA5D}" type="presOf" srcId="{751BF75A-F242-451B-BF51-D127F8175A0F}" destId="{38FB7853-1FA1-4589-957F-15DE609118A8}" srcOrd="0" destOrd="0" presId="urn:microsoft.com/office/officeart/2005/8/layout/hierarchy4"/>
    <dgm:cxn modelId="{87B6D18F-A393-4016-BDD7-B3CC720E9033}" type="presOf" srcId="{C4B3F8B4-15A6-42EC-816E-CEC6B5BCEE6A}" destId="{4BAB8FB5-B181-4882-BC8B-444A732F1579}" srcOrd="0" destOrd="0" presId="urn:microsoft.com/office/officeart/2005/8/layout/hierarchy4"/>
    <dgm:cxn modelId="{9911DF56-7A77-4453-AC44-CEFAD14877C6}" srcId="{C4B3F8B4-15A6-42EC-816E-CEC6B5BCEE6A}" destId="{DB25DC0B-9BC2-469B-B112-547A24AC6153}" srcOrd="2" destOrd="0" parTransId="{75AAB856-6213-4EBB-B2CC-9CA42E50670A}" sibTransId="{1E0D8E8D-A760-460A-9274-CC0E24EA5890}"/>
    <dgm:cxn modelId="{8D0581F6-2505-4A04-8DF9-5AE65428852D}" srcId="{C4B3F8B4-15A6-42EC-816E-CEC6B5BCEE6A}" destId="{751BF75A-F242-451B-BF51-D127F8175A0F}" srcOrd="1" destOrd="0" parTransId="{0F9A85E2-302B-4B3A-81FB-96F1876A7406}" sibTransId="{92286DEC-AD19-417F-93C4-192DCC93D148}"/>
    <dgm:cxn modelId="{34C61103-D332-4670-A2CE-4E4F0D0A582E}" type="presParOf" srcId="{621CF5C0-7D0A-44EB-AB91-63EB17C71804}" destId="{A86C8AD2-03E3-4E4A-93F8-AF14B11A0B8F}" srcOrd="0" destOrd="0" presId="urn:microsoft.com/office/officeart/2005/8/layout/hierarchy4"/>
    <dgm:cxn modelId="{6F69AF9D-83C5-49C5-BA3D-B054C5FB3104}" type="presParOf" srcId="{A86C8AD2-03E3-4E4A-93F8-AF14B11A0B8F}" destId="{4BAB8FB5-B181-4882-BC8B-444A732F1579}" srcOrd="0" destOrd="0" presId="urn:microsoft.com/office/officeart/2005/8/layout/hierarchy4"/>
    <dgm:cxn modelId="{BE2BE88D-3A10-4CE6-8490-3FDFFC770840}" type="presParOf" srcId="{A86C8AD2-03E3-4E4A-93F8-AF14B11A0B8F}" destId="{89EEB248-6C51-4204-8CF0-5EB4B15F5AD4}" srcOrd="1" destOrd="0" presId="urn:microsoft.com/office/officeart/2005/8/layout/hierarchy4"/>
    <dgm:cxn modelId="{8CF8B0CA-C883-4FF7-81D8-3D1E26AF5E5F}" type="presParOf" srcId="{A86C8AD2-03E3-4E4A-93F8-AF14B11A0B8F}" destId="{48CF209B-C93D-4E36-92C5-AE94D31C56E1}" srcOrd="2" destOrd="0" presId="urn:microsoft.com/office/officeart/2005/8/layout/hierarchy4"/>
    <dgm:cxn modelId="{49FCEB7F-B18A-4C97-9E74-BBE5C213747B}" type="presParOf" srcId="{48CF209B-C93D-4E36-92C5-AE94D31C56E1}" destId="{464EE228-D0AD-4270-89FF-50423CC40474}" srcOrd="0" destOrd="0" presId="urn:microsoft.com/office/officeart/2005/8/layout/hierarchy4"/>
    <dgm:cxn modelId="{1BFAD060-1156-444E-ADFF-3A31197ADF31}" type="presParOf" srcId="{464EE228-D0AD-4270-89FF-50423CC40474}" destId="{2359E6DE-7E2F-47B7-A57E-1FB0A25FBF3B}" srcOrd="0" destOrd="0" presId="urn:microsoft.com/office/officeart/2005/8/layout/hierarchy4"/>
    <dgm:cxn modelId="{915BDA66-F146-43C3-8521-95F89A170069}" type="presParOf" srcId="{464EE228-D0AD-4270-89FF-50423CC40474}" destId="{0250D822-5B0F-4527-87DA-7A4A8CA95913}" srcOrd="1" destOrd="0" presId="urn:microsoft.com/office/officeart/2005/8/layout/hierarchy4"/>
    <dgm:cxn modelId="{2E663980-5B90-444F-8186-4BB9EDDA05D2}" type="presParOf" srcId="{48CF209B-C93D-4E36-92C5-AE94D31C56E1}" destId="{E8133985-DCD0-4B1F-835A-FFE97A10D1B8}" srcOrd="1" destOrd="0" presId="urn:microsoft.com/office/officeart/2005/8/layout/hierarchy4"/>
    <dgm:cxn modelId="{28DC63CD-C041-445B-807A-6137270EAAB1}" type="presParOf" srcId="{48CF209B-C93D-4E36-92C5-AE94D31C56E1}" destId="{8271403D-B8FF-407B-A69D-F6D8FE778971}" srcOrd="2" destOrd="0" presId="urn:microsoft.com/office/officeart/2005/8/layout/hierarchy4"/>
    <dgm:cxn modelId="{2C5B57D4-D4B3-45DC-930E-E8397A26D976}" type="presParOf" srcId="{8271403D-B8FF-407B-A69D-F6D8FE778971}" destId="{38FB7853-1FA1-4589-957F-15DE609118A8}" srcOrd="0" destOrd="0" presId="urn:microsoft.com/office/officeart/2005/8/layout/hierarchy4"/>
    <dgm:cxn modelId="{BB0BCA5E-F29B-4FD8-9A3C-C03CC5057C5D}" type="presParOf" srcId="{8271403D-B8FF-407B-A69D-F6D8FE778971}" destId="{E7F83F20-A581-4C7B-B74C-67B88A52D356}" srcOrd="1" destOrd="0" presId="urn:microsoft.com/office/officeart/2005/8/layout/hierarchy4"/>
    <dgm:cxn modelId="{ABF4C8B3-FF07-44A1-8507-72EC4F2DBC08}" type="presParOf" srcId="{48CF209B-C93D-4E36-92C5-AE94D31C56E1}" destId="{8B8120D5-7292-46DA-8B17-54D2491F8A97}" srcOrd="3" destOrd="0" presId="urn:microsoft.com/office/officeart/2005/8/layout/hierarchy4"/>
    <dgm:cxn modelId="{9E974795-EC49-48B1-98D4-6F1027E8A471}" type="presParOf" srcId="{48CF209B-C93D-4E36-92C5-AE94D31C56E1}" destId="{47C15331-29EC-432C-A639-91C5FD276FA9}" srcOrd="4" destOrd="0" presId="urn:microsoft.com/office/officeart/2005/8/layout/hierarchy4"/>
    <dgm:cxn modelId="{2A97E2B7-CB90-4FC9-8328-2317310904E7}" type="presParOf" srcId="{47C15331-29EC-432C-A639-91C5FD276FA9}" destId="{96C1C197-52BF-4347-B643-BDD465BD9D4A}" srcOrd="0" destOrd="0" presId="urn:microsoft.com/office/officeart/2005/8/layout/hierarchy4"/>
    <dgm:cxn modelId="{E8BC368F-F447-4BCF-BD26-8DE4465FD180}" type="presParOf" srcId="{47C15331-29EC-432C-A639-91C5FD276FA9}" destId="{A3E4A2B4-51D6-4402-B193-29F3294FC85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F3162-6D02-46A8-A255-68562CF3BE3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D229A11-5AA3-496B-9583-A2AED6126958}">
      <dgm:prSet phldrT="[Text]" custT="1"/>
      <dgm:spPr/>
      <dgm:t>
        <a:bodyPr/>
        <a:lstStyle/>
        <a:p>
          <a:r>
            <a:rPr lang="de-DE" sz="1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Gefahren-quellen vermeiden und beseitigen</a:t>
          </a:r>
          <a:endParaRPr lang="de-DE" sz="1800" b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D3D67F7-0CBE-451C-8EEA-F9C28EA34449}" type="parTrans" cxnId="{CCFD9066-F048-45CA-A061-E0C2F41BA6CD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8751E7A-333C-4EAD-BBB4-9C403EC4A314}" type="sibTrans" cxnId="{CCFD9066-F048-45CA-A061-E0C2F41BA6CD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189E5B-E1E1-45FB-93D5-1D92FB7942A1}">
      <dgm:prSet phldrT="[Text]" custT="1"/>
      <dgm:spPr/>
      <dgm:t>
        <a:bodyPr/>
        <a:lstStyle/>
        <a:p>
          <a:r>
            <a:rPr lang="de-DE" sz="1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Über-</a:t>
          </a:r>
          <a:r>
            <a:rPr lang="de-DE" sz="1800" b="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wachung</a:t>
          </a:r>
          <a:endParaRPr lang="de-DE" sz="1800" b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016A34-C7CB-4567-AD95-C7EE61E64200}" type="parTrans" cxnId="{A7D68D6A-DADF-4EE9-A7C6-E266ADB3CA0D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607F25F-EEAF-4F36-BEB2-374EFC5FCB21}" type="sibTrans" cxnId="{A7D68D6A-DADF-4EE9-A7C6-E266ADB3CA0D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C02F34-ED73-4226-9229-AFFFE4EC03A5}">
      <dgm:prSet phldrT="[Text]" custT="1"/>
      <dgm:spPr/>
      <dgm:t>
        <a:bodyPr/>
        <a:lstStyle/>
        <a:p>
          <a:r>
            <a:rPr lang="de-DE" sz="1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Eingreifen</a:t>
          </a:r>
          <a:endParaRPr lang="de-DE" sz="1800" b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7ECA2C-B11A-4E5F-A5D3-512A00EF4A51}" type="parTrans" cxnId="{497A5B73-F5CE-4FEF-906B-7A9ECE51CA9B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9AEA8F9-16C9-4EB5-AABC-3855DCAE4E93}" type="sibTrans" cxnId="{497A5B73-F5CE-4FEF-906B-7A9ECE51CA9B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AC8374-CEDC-4034-98DC-22C51176A843}">
      <dgm:prSet phldrT="[Text]" custT="1"/>
      <dgm:spPr/>
      <dgm:t>
        <a:bodyPr/>
        <a:lstStyle/>
        <a:p>
          <a:r>
            <a:rPr lang="de-DE" sz="1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Belehrung und Mahnung </a:t>
          </a:r>
        </a:p>
        <a:p>
          <a:r>
            <a:rPr lang="de-DE" sz="1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(Regeln)</a:t>
          </a:r>
          <a:endParaRPr lang="de-DE" sz="1800" b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F7277B-8257-4BFD-8EC0-2B12CF9C9CB1}" type="parTrans" cxnId="{21D8DA4E-6DA8-44E0-8889-41F3CE76EB23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C469C3-936D-4580-82E8-39F3096DAA36}" type="sibTrans" cxnId="{21D8DA4E-6DA8-44E0-8889-41F3CE76EB23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293AE3-7A46-4562-AAC7-FDD9AC38CA99}">
      <dgm:prSet phldrT="[Text]" custT="1"/>
      <dgm:spPr/>
      <dgm:t>
        <a:bodyPr/>
        <a:lstStyle/>
        <a:p>
          <a:r>
            <a:rPr lang="de-DE" sz="1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Verbote</a:t>
          </a:r>
          <a:endParaRPr lang="de-DE" sz="1800" b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0214D7-7E32-4927-BE6C-EEA055AC22DB}" type="parTrans" cxnId="{B0AF7A65-5554-4523-B211-36AA615D50FE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7DF324-5FA7-4A80-998E-AD723F5D54F2}" type="sibTrans" cxnId="{B0AF7A65-5554-4523-B211-36AA615D50FE}">
      <dgm:prSet/>
      <dgm:spPr/>
      <dgm:t>
        <a:bodyPr/>
        <a:lstStyle/>
        <a:p>
          <a:endParaRPr lang="de-DE" b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2DBCDD-B3E6-4CFA-A5DF-808EC2246F5C}" type="pres">
      <dgm:prSet presAssocID="{AADF3162-6D02-46A8-A255-68562CF3BE37}" presName="arrowDiagram" presStyleCnt="0">
        <dgm:presLayoutVars>
          <dgm:chMax val="5"/>
          <dgm:dir/>
          <dgm:resizeHandles val="exact"/>
        </dgm:presLayoutVars>
      </dgm:prSet>
      <dgm:spPr/>
    </dgm:pt>
    <dgm:pt modelId="{274BBC52-A8C4-4E59-AD2C-AC0851B179D7}" type="pres">
      <dgm:prSet presAssocID="{AADF3162-6D02-46A8-A255-68562CF3BE37}" presName="arrow" presStyleLbl="bgShp" presStyleIdx="0" presStyleCnt="1"/>
      <dgm:spPr/>
    </dgm:pt>
    <dgm:pt modelId="{5A49D8DA-61F7-483B-AEBE-1267B1C981F0}" type="pres">
      <dgm:prSet presAssocID="{AADF3162-6D02-46A8-A255-68562CF3BE37}" presName="arrowDiagram5" presStyleCnt="0"/>
      <dgm:spPr/>
    </dgm:pt>
    <dgm:pt modelId="{D313CA78-891E-4B76-AB7A-7CD2674C7CB5}" type="pres">
      <dgm:prSet presAssocID="{5D229A11-5AA3-496B-9583-A2AED6126958}" presName="bullet5a" presStyleLbl="node1" presStyleIdx="0" presStyleCnt="5"/>
      <dgm:spPr>
        <a:solidFill>
          <a:srgbClr val="92D050"/>
        </a:solidFill>
      </dgm:spPr>
    </dgm:pt>
    <dgm:pt modelId="{3F93EBBE-12C9-42C4-934C-E4ACAAF86501}" type="pres">
      <dgm:prSet presAssocID="{5D229A11-5AA3-496B-9583-A2AED6126958}" presName="textBox5a" presStyleLbl="revTx" presStyleIdx="0" presStyleCnt="5" custScaleX="121581" custLinFactNeighborX="1244" custLinFactNeighborY="95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9FFE5A-46B0-4BF3-895B-4E9318A3B726}" type="pres">
      <dgm:prSet presAssocID="{12AC8374-CEDC-4034-98DC-22C51176A843}" presName="bullet5b" presStyleLbl="node1" presStyleIdx="1" presStyleCnt="5"/>
      <dgm:spPr>
        <a:solidFill>
          <a:schemeClr val="accent4"/>
        </a:solidFill>
      </dgm:spPr>
    </dgm:pt>
    <dgm:pt modelId="{9568A5F5-B982-4FD9-B790-F59BC3D7EFAE}" type="pres">
      <dgm:prSet presAssocID="{12AC8374-CEDC-4034-98DC-22C51176A843}" presName="textBox5b" presStyleLbl="revTx" presStyleIdx="1" presStyleCnt="5" custLinFactNeighborX="6692" custLinFactNeighborY="-551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429F17-34B5-49D7-A720-5532F5011101}" type="pres">
      <dgm:prSet presAssocID="{C1293AE3-7A46-4562-AAC7-FDD9AC38CA99}" presName="bullet5c" presStyleLbl="node1" presStyleIdx="2" presStyleCnt="5"/>
      <dgm:spPr>
        <a:solidFill>
          <a:schemeClr val="accent1"/>
        </a:solidFill>
      </dgm:spPr>
    </dgm:pt>
    <dgm:pt modelId="{C0E69E4E-D6D3-4D8C-91BF-4A6EAF34E7CE}" type="pres">
      <dgm:prSet presAssocID="{C1293AE3-7A46-4562-AAC7-FDD9AC38CA99}" presName="textBox5c" presStyleLbl="revTx" presStyleIdx="2" presStyleCnt="5" custLinFactX="7633" custLinFactNeighborX="100000" custLinFactNeighborY="-2445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DBFAB9-B15A-403B-8987-CF26BF319F73}" type="pres">
      <dgm:prSet presAssocID="{50189E5B-E1E1-45FB-93D5-1D92FB7942A1}" presName="bullet5d" presStyleLbl="node1" presStyleIdx="3" presStyleCnt="5"/>
      <dgm:spPr>
        <a:solidFill>
          <a:schemeClr val="accent1"/>
        </a:solidFill>
      </dgm:spPr>
    </dgm:pt>
    <dgm:pt modelId="{0EC1DC71-5874-458C-9834-4699BAD9A415}" type="pres">
      <dgm:prSet presAssocID="{50189E5B-E1E1-45FB-93D5-1D92FB7942A1}" presName="textBox5d" presStyleLbl="revTx" presStyleIdx="3" presStyleCnt="5" custLinFactNeighborX="-93313" custLinFactNeighborY="673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CFCDF28-B0EF-4A9B-8180-CC50DDF263BE}" type="pres">
      <dgm:prSet presAssocID="{56C02F34-ED73-4226-9229-AFFFE4EC03A5}" presName="bullet5e" presStyleLbl="node1" presStyleIdx="4" presStyleCnt="5"/>
      <dgm:spPr>
        <a:solidFill>
          <a:srgbClr val="C00000"/>
        </a:solidFill>
      </dgm:spPr>
    </dgm:pt>
    <dgm:pt modelId="{058DF8BA-3F63-406A-B6C6-28635269AB7F}" type="pres">
      <dgm:prSet presAssocID="{56C02F34-ED73-4226-9229-AFFFE4EC03A5}" presName="textBox5e" presStyleLbl="revTx" presStyleIdx="4" presStyleCnt="5" custLinFactNeighborX="555" custLinFactNeighborY="-38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CEDE16D-6AF8-48DC-B781-D7945DB38BB7}" type="presOf" srcId="{5D229A11-5AA3-496B-9583-A2AED6126958}" destId="{3F93EBBE-12C9-42C4-934C-E4ACAAF86501}" srcOrd="0" destOrd="0" presId="urn:microsoft.com/office/officeart/2005/8/layout/arrow2"/>
    <dgm:cxn modelId="{497A5B73-F5CE-4FEF-906B-7A9ECE51CA9B}" srcId="{AADF3162-6D02-46A8-A255-68562CF3BE37}" destId="{56C02F34-ED73-4226-9229-AFFFE4EC03A5}" srcOrd="4" destOrd="0" parTransId="{867ECA2C-B11A-4E5F-A5D3-512A00EF4A51}" sibTransId="{A9AEA8F9-16C9-4EB5-AABC-3855DCAE4E93}"/>
    <dgm:cxn modelId="{B0AF7A65-5554-4523-B211-36AA615D50FE}" srcId="{AADF3162-6D02-46A8-A255-68562CF3BE37}" destId="{C1293AE3-7A46-4562-AAC7-FDD9AC38CA99}" srcOrd="2" destOrd="0" parTransId="{5D0214D7-7E32-4927-BE6C-EEA055AC22DB}" sibTransId="{DE7DF324-5FA7-4A80-998E-AD723F5D54F2}"/>
    <dgm:cxn modelId="{CCFD9066-F048-45CA-A061-E0C2F41BA6CD}" srcId="{AADF3162-6D02-46A8-A255-68562CF3BE37}" destId="{5D229A11-5AA3-496B-9583-A2AED6126958}" srcOrd="0" destOrd="0" parTransId="{7D3D67F7-0CBE-451C-8EEA-F9C28EA34449}" sibTransId="{F8751E7A-333C-4EAD-BBB4-9C403EC4A314}"/>
    <dgm:cxn modelId="{599806AB-32E6-4CB7-A8DF-E56FDB15385D}" type="presOf" srcId="{56C02F34-ED73-4226-9229-AFFFE4EC03A5}" destId="{058DF8BA-3F63-406A-B6C6-28635269AB7F}" srcOrd="0" destOrd="0" presId="urn:microsoft.com/office/officeart/2005/8/layout/arrow2"/>
    <dgm:cxn modelId="{B7EDCC77-DB74-477C-9E36-A8015DACBA0E}" type="presOf" srcId="{50189E5B-E1E1-45FB-93D5-1D92FB7942A1}" destId="{0EC1DC71-5874-458C-9834-4699BAD9A415}" srcOrd="0" destOrd="0" presId="urn:microsoft.com/office/officeart/2005/8/layout/arrow2"/>
    <dgm:cxn modelId="{F16F1B37-6F2B-4C6B-B28B-383B38461ABE}" type="presOf" srcId="{AADF3162-6D02-46A8-A255-68562CF3BE37}" destId="{762DBCDD-B3E6-4CFA-A5DF-808EC2246F5C}" srcOrd="0" destOrd="0" presId="urn:microsoft.com/office/officeart/2005/8/layout/arrow2"/>
    <dgm:cxn modelId="{21D8DA4E-6DA8-44E0-8889-41F3CE76EB23}" srcId="{AADF3162-6D02-46A8-A255-68562CF3BE37}" destId="{12AC8374-CEDC-4034-98DC-22C51176A843}" srcOrd="1" destOrd="0" parTransId="{08F7277B-8257-4BFD-8EC0-2B12CF9C9CB1}" sibTransId="{85C469C3-936D-4580-82E8-39F3096DAA36}"/>
    <dgm:cxn modelId="{A7D68D6A-DADF-4EE9-A7C6-E266ADB3CA0D}" srcId="{AADF3162-6D02-46A8-A255-68562CF3BE37}" destId="{50189E5B-E1E1-45FB-93D5-1D92FB7942A1}" srcOrd="3" destOrd="0" parTransId="{53016A34-C7CB-4567-AD95-C7EE61E64200}" sibTransId="{D607F25F-EEAF-4F36-BEB2-374EFC5FCB21}"/>
    <dgm:cxn modelId="{1D2405B2-6E2C-4F78-B07E-0983CA6F3476}" type="presOf" srcId="{C1293AE3-7A46-4562-AAC7-FDD9AC38CA99}" destId="{C0E69E4E-D6D3-4D8C-91BF-4A6EAF34E7CE}" srcOrd="0" destOrd="0" presId="urn:microsoft.com/office/officeart/2005/8/layout/arrow2"/>
    <dgm:cxn modelId="{C7EDE6F3-2607-4EE1-9465-360BA2C26693}" type="presOf" srcId="{12AC8374-CEDC-4034-98DC-22C51176A843}" destId="{9568A5F5-B982-4FD9-B790-F59BC3D7EFAE}" srcOrd="0" destOrd="0" presId="urn:microsoft.com/office/officeart/2005/8/layout/arrow2"/>
    <dgm:cxn modelId="{C50AA403-4B42-45CB-89CC-5F64C2120845}" type="presParOf" srcId="{762DBCDD-B3E6-4CFA-A5DF-808EC2246F5C}" destId="{274BBC52-A8C4-4E59-AD2C-AC0851B179D7}" srcOrd="0" destOrd="0" presId="urn:microsoft.com/office/officeart/2005/8/layout/arrow2"/>
    <dgm:cxn modelId="{1E98D74D-8877-4DCD-9C66-49B6FB62EFDD}" type="presParOf" srcId="{762DBCDD-B3E6-4CFA-A5DF-808EC2246F5C}" destId="{5A49D8DA-61F7-483B-AEBE-1267B1C981F0}" srcOrd="1" destOrd="0" presId="urn:microsoft.com/office/officeart/2005/8/layout/arrow2"/>
    <dgm:cxn modelId="{E2E7561E-185A-4129-A90C-EE1E24C282D4}" type="presParOf" srcId="{5A49D8DA-61F7-483B-AEBE-1267B1C981F0}" destId="{D313CA78-891E-4B76-AB7A-7CD2674C7CB5}" srcOrd="0" destOrd="0" presId="urn:microsoft.com/office/officeart/2005/8/layout/arrow2"/>
    <dgm:cxn modelId="{C6F1E5A5-FF0B-419F-B356-4B1F09386254}" type="presParOf" srcId="{5A49D8DA-61F7-483B-AEBE-1267B1C981F0}" destId="{3F93EBBE-12C9-42C4-934C-E4ACAAF86501}" srcOrd="1" destOrd="0" presId="urn:microsoft.com/office/officeart/2005/8/layout/arrow2"/>
    <dgm:cxn modelId="{7E4227BE-AC53-480B-8080-907170245CCA}" type="presParOf" srcId="{5A49D8DA-61F7-483B-AEBE-1267B1C981F0}" destId="{DD9FFE5A-46B0-4BF3-895B-4E9318A3B726}" srcOrd="2" destOrd="0" presId="urn:microsoft.com/office/officeart/2005/8/layout/arrow2"/>
    <dgm:cxn modelId="{9D096AC3-6552-49ED-9CD7-CBCFE9BEDDCA}" type="presParOf" srcId="{5A49D8DA-61F7-483B-AEBE-1267B1C981F0}" destId="{9568A5F5-B982-4FD9-B790-F59BC3D7EFAE}" srcOrd="3" destOrd="0" presId="urn:microsoft.com/office/officeart/2005/8/layout/arrow2"/>
    <dgm:cxn modelId="{F646A847-C926-45CA-A667-BF1777B6815C}" type="presParOf" srcId="{5A49D8DA-61F7-483B-AEBE-1267B1C981F0}" destId="{14429F17-34B5-49D7-A720-5532F5011101}" srcOrd="4" destOrd="0" presId="urn:microsoft.com/office/officeart/2005/8/layout/arrow2"/>
    <dgm:cxn modelId="{99052DE1-C99E-433E-8027-9D5C13989732}" type="presParOf" srcId="{5A49D8DA-61F7-483B-AEBE-1267B1C981F0}" destId="{C0E69E4E-D6D3-4D8C-91BF-4A6EAF34E7CE}" srcOrd="5" destOrd="0" presId="urn:microsoft.com/office/officeart/2005/8/layout/arrow2"/>
    <dgm:cxn modelId="{447110FC-8A95-4914-AA12-312270F46B81}" type="presParOf" srcId="{5A49D8DA-61F7-483B-AEBE-1267B1C981F0}" destId="{88DBFAB9-B15A-403B-8987-CF26BF319F73}" srcOrd="6" destOrd="0" presId="urn:microsoft.com/office/officeart/2005/8/layout/arrow2"/>
    <dgm:cxn modelId="{A795518E-F4C6-48CF-9BA9-0EE0815A5571}" type="presParOf" srcId="{5A49D8DA-61F7-483B-AEBE-1267B1C981F0}" destId="{0EC1DC71-5874-458C-9834-4699BAD9A415}" srcOrd="7" destOrd="0" presId="urn:microsoft.com/office/officeart/2005/8/layout/arrow2"/>
    <dgm:cxn modelId="{27D1B9F9-FD17-4B4F-BEAE-12122B1417EE}" type="presParOf" srcId="{5A49D8DA-61F7-483B-AEBE-1267B1C981F0}" destId="{ECFCDF28-B0EF-4A9B-8180-CC50DDF263BE}" srcOrd="8" destOrd="0" presId="urn:microsoft.com/office/officeart/2005/8/layout/arrow2"/>
    <dgm:cxn modelId="{D662CA73-F6B5-4EBA-B105-DE6CDA54F5F2}" type="presParOf" srcId="{5A49D8DA-61F7-483B-AEBE-1267B1C981F0}" destId="{058DF8BA-3F63-406A-B6C6-28635269AB7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A52A3-509C-4E25-B731-662FCB40788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30C4677-E134-4A88-B971-3009B4BD992D}">
      <dgm:prSet phldrT="[Text]"/>
      <dgm:spPr/>
      <dgm:t>
        <a:bodyPr/>
        <a:lstStyle/>
        <a:p>
          <a:r>
            <a:rPr lang="de-DE" dirty="0" smtClean="0"/>
            <a:t>Dritte*r</a:t>
          </a:r>
          <a:endParaRPr lang="de-DE" dirty="0"/>
        </a:p>
      </dgm:t>
    </dgm:pt>
    <dgm:pt modelId="{144C20D2-F0AA-47BE-9AE1-2F6CB34EA8DA}" type="parTrans" cxnId="{BFACAF2B-5BBB-4800-B407-633813A4BAAF}">
      <dgm:prSet/>
      <dgm:spPr/>
      <dgm:t>
        <a:bodyPr/>
        <a:lstStyle/>
        <a:p>
          <a:endParaRPr lang="de-DE"/>
        </a:p>
      </dgm:t>
    </dgm:pt>
    <dgm:pt modelId="{3FBB38B0-F257-4683-A609-90275513D4DD}" type="sibTrans" cxnId="{BFACAF2B-5BBB-4800-B407-633813A4BAAF}">
      <dgm:prSet/>
      <dgm:spPr/>
      <dgm:t>
        <a:bodyPr/>
        <a:lstStyle/>
        <a:p>
          <a:endParaRPr lang="de-DE"/>
        </a:p>
      </dgm:t>
    </dgm:pt>
    <dgm:pt modelId="{E168419C-7EE7-496F-8588-D27573636EAA}">
      <dgm:prSet phldrT="[Text]"/>
      <dgm:spPr/>
      <dgm:t>
        <a:bodyPr/>
        <a:lstStyle/>
        <a:p>
          <a:r>
            <a:rPr lang="de-DE" dirty="0" smtClean="0"/>
            <a:t>Aufsichtspflichtige Person (z.B. Betreuer*in, Träger)</a:t>
          </a:r>
          <a:endParaRPr lang="de-DE" dirty="0"/>
        </a:p>
      </dgm:t>
    </dgm:pt>
    <dgm:pt modelId="{D01E09A7-68A1-416E-8AD3-0C55A00CDFAB}" type="parTrans" cxnId="{194A22B3-27BC-4AD9-8FB8-A7CFB7D08B8A}">
      <dgm:prSet/>
      <dgm:spPr/>
      <dgm:t>
        <a:bodyPr/>
        <a:lstStyle/>
        <a:p>
          <a:endParaRPr lang="de-DE"/>
        </a:p>
      </dgm:t>
    </dgm:pt>
    <dgm:pt modelId="{53CB8989-3EAF-4960-B97C-577AD1B07F59}" type="sibTrans" cxnId="{194A22B3-27BC-4AD9-8FB8-A7CFB7D08B8A}">
      <dgm:prSet/>
      <dgm:spPr/>
      <dgm:t>
        <a:bodyPr/>
        <a:lstStyle/>
        <a:p>
          <a:endParaRPr lang="de-DE"/>
        </a:p>
      </dgm:t>
    </dgm:pt>
    <dgm:pt modelId="{B119C768-1B3A-401F-8E0C-6985D35CB71F}">
      <dgm:prSet phldrT="[Text]"/>
      <dgm:spPr/>
      <dgm:t>
        <a:bodyPr/>
        <a:lstStyle/>
        <a:p>
          <a:r>
            <a:rPr lang="de-DE" dirty="0" smtClean="0"/>
            <a:t>Zu beaufsichtigende Person</a:t>
          </a:r>
        </a:p>
        <a:p>
          <a:r>
            <a:rPr lang="de-DE" dirty="0" smtClean="0"/>
            <a:t>(z.B. Kind)</a:t>
          </a:r>
          <a:endParaRPr lang="de-DE" dirty="0"/>
        </a:p>
      </dgm:t>
    </dgm:pt>
    <dgm:pt modelId="{C6702051-7B22-4BE0-83FD-A5B2692ECB54}" type="parTrans" cxnId="{D21BE3C4-9DEB-492B-9496-02D0C53AB61D}">
      <dgm:prSet/>
      <dgm:spPr/>
      <dgm:t>
        <a:bodyPr/>
        <a:lstStyle/>
        <a:p>
          <a:endParaRPr lang="de-DE"/>
        </a:p>
      </dgm:t>
    </dgm:pt>
    <dgm:pt modelId="{03C8C5A4-9D99-4BE2-9036-1F9B39B543DB}" type="sibTrans" cxnId="{D21BE3C4-9DEB-492B-9496-02D0C53AB61D}">
      <dgm:prSet/>
      <dgm:spPr/>
      <dgm:t>
        <a:bodyPr/>
        <a:lstStyle/>
        <a:p>
          <a:endParaRPr lang="de-DE"/>
        </a:p>
      </dgm:t>
    </dgm:pt>
    <dgm:pt modelId="{CA3C8C9B-F457-469D-97DD-A698AED1C7B8}" type="pres">
      <dgm:prSet presAssocID="{ECCA52A3-509C-4E25-B731-662FCB4078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A31E62C-ECCF-4D41-B133-31FF2A8535C0}" type="pres">
      <dgm:prSet presAssocID="{730C4677-E134-4A88-B971-3009B4BD99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2C3872-BC9B-45F6-AD26-1E56FC440B57}" type="pres">
      <dgm:prSet presAssocID="{3FBB38B0-F257-4683-A609-90275513D4DD}" presName="sibTrans" presStyleLbl="sibTrans2D1" presStyleIdx="0" presStyleCnt="3"/>
      <dgm:spPr/>
      <dgm:t>
        <a:bodyPr/>
        <a:lstStyle/>
        <a:p>
          <a:endParaRPr lang="de-DE"/>
        </a:p>
      </dgm:t>
    </dgm:pt>
    <dgm:pt modelId="{E576406F-1EDB-4DE5-A18D-92F0C98E4368}" type="pres">
      <dgm:prSet presAssocID="{3FBB38B0-F257-4683-A609-90275513D4DD}" presName="connectorText" presStyleLbl="sibTrans2D1" presStyleIdx="0" presStyleCnt="3"/>
      <dgm:spPr/>
      <dgm:t>
        <a:bodyPr/>
        <a:lstStyle/>
        <a:p>
          <a:endParaRPr lang="de-DE"/>
        </a:p>
      </dgm:t>
    </dgm:pt>
    <dgm:pt modelId="{4DA27C58-F880-4B96-8E74-069A187C1D6B}" type="pres">
      <dgm:prSet presAssocID="{E168419C-7EE7-496F-8588-D27573636E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28FA5D-B630-4862-B8E5-1BC2F5D1D170}" type="pres">
      <dgm:prSet presAssocID="{53CB8989-3EAF-4960-B97C-577AD1B07F59}" presName="sibTrans" presStyleLbl="sibTrans2D1" presStyleIdx="1" presStyleCnt="3"/>
      <dgm:spPr/>
      <dgm:t>
        <a:bodyPr/>
        <a:lstStyle/>
        <a:p>
          <a:endParaRPr lang="de-DE"/>
        </a:p>
      </dgm:t>
    </dgm:pt>
    <dgm:pt modelId="{C96ED3C8-8420-4FE7-ABF9-9352EB9B56A3}" type="pres">
      <dgm:prSet presAssocID="{53CB8989-3EAF-4960-B97C-577AD1B07F59}" presName="connectorText" presStyleLbl="sibTrans2D1" presStyleIdx="1" presStyleCnt="3"/>
      <dgm:spPr/>
      <dgm:t>
        <a:bodyPr/>
        <a:lstStyle/>
        <a:p>
          <a:endParaRPr lang="de-DE"/>
        </a:p>
      </dgm:t>
    </dgm:pt>
    <dgm:pt modelId="{A1C481BE-2504-4EE5-B141-788D847BA4F9}" type="pres">
      <dgm:prSet presAssocID="{B119C768-1B3A-401F-8E0C-6985D35CB7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F2D437-D506-48D5-9BC5-9F5A350C9E63}" type="pres">
      <dgm:prSet presAssocID="{03C8C5A4-9D99-4BE2-9036-1F9B39B543DB}" presName="sibTrans" presStyleLbl="sibTrans2D1" presStyleIdx="2" presStyleCnt="3"/>
      <dgm:spPr/>
      <dgm:t>
        <a:bodyPr/>
        <a:lstStyle/>
        <a:p>
          <a:endParaRPr lang="de-DE"/>
        </a:p>
      </dgm:t>
    </dgm:pt>
    <dgm:pt modelId="{9A9A44B0-4754-434E-ACB6-917246325090}" type="pres">
      <dgm:prSet presAssocID="{03C8C5A4-9D99-4BE2-9036-1F9B39B543DB}" presName="connectorText" presStyleLbl="sibTrans2D1" presStyleIdx="2" presStyleCnt="3"/>
      <dgm:spPr/>
      <dgm:t>
        <a:bodyPr/>
        <a:lstStyle/>
        <a:p>
          <a:endParaRPr lang="de-DE"/>
        </a:p>
      </dgm:t>
    </dgm:pt>
  </dgm:ptLst>
  <dgm:cxnLst>
    <dgm:cxn modelId="{B63CE0C5-E254-40E7-9933-22F7A84B2EA4}" type="presOf" srcId="{ECCA52A3-509C-4E25-B731-662FCB407882}" destId="{CA3C8C9B-F457-469D-97DD-A698AED1C7B8}" srcOrd="0" destOrd="0" presId="urn:microsoft.com/office/officeart/2005/8/layout/cycle2"/>
    <dgm:cxn modelId="{B25E4951-93BD-4EAD-91BB-F2307C4E24C1}" type="presOf" srcId="{53CB8989-3EAF-4960-B97C-577AD1B07F59}" destId="{BB28FA5D-B630-4862-B8E5-1BC2F5D1D170}" srcOrd="0" destOrd="0" presId="urn:microsoft.com/office/officeart/2005/8/layout/cycle2"/>
    <dgm:cxn modelId="{96A5EED3-13F9-4095-9476-43CD5B6B0896}" type="presOf" srcId="{03C8C5A4-9D99-4BE2-9036-1F9B39B543DB}" destId="{BFF2D437-D506-48D5-9BC5-9F5A350C9E63}" srcOrd="0" destOrd="0" presId="urn:microsoft.com/office/officeart/2005/8/layout/cycle2"/>
    <dgm:cxn modelId="{32DE5231-9025-4E0A-AF95-64EC28445325}" type="presOf" srcId="{730C4677-E134-4A88-B971-3009B4BD992D}" destId="{9A31E62C-ECCF-4D41-B133-31FF2A8535C0}" srcOrd="0" destOrd="0" presId="urn:microsoft.com/office/officeart/2005/8/layout/cycle2"/>
    <dgm:cxn modelId="{A376A0B4-8426-423C-93E5-A7CE60124177}" type="presOf" srcId="{3FBB38B0-F257-4683-A609-90275513D4DD}" destId="{E576406F-1EDB-4DE5-A18D-92F0C98E4368}" srcOrd="1" destOrd="0" presId="urn:microsoft.com/office/officeart/2005/8/layout/cycle2"/>
    <dgm:cxn modelId="{1BAE95E8-2F11-4E33-85F5-FED76BC9B34B}" type="presOf" srcId="{03C8C5A4-9D99-4BE2-9036-1F9B39B543DB}" destId="{9A9A44B0-4754-434E-ACB6-917246325090}" srcOrd="1" destOrd="0" presId="urn:microsoft.com/office/officeart/2005/8/layout/cycle2"/>
    <dgm:cxn modelId="{6E44BB21-C8C9-4C8D-ABD2-88ACEBFD2ED5}" type="presOf" srcId="{3FBB38B0-F257-4683-A609-90275513D4DD}" destId="{612C3872-BC9B-45F6-AD26-1E56FC440B57}" srcOrd="0" destOrd="0" presId="urn:microsoft.com/office/officeart/2005/8/layout/cycle2"/>
    <dgm:cxn modelId="{BFACAF2B-5BBB-4800-B407-633813A4BAAF}" srcId="{ECCA52A3-509C-4E25-B731-662FCB407882}" destId="{730C4677-E134-4A88-B971-3009B4BD992D}" srcOrd="0" destOrd="0" parTransId="{144C20D2-F0AA-47BE-9AE1-2F6CB34EA8DA}" sibTransId="{3FBB38B0-F257-4683-A609-90275513D4DD}"/>
    <dgm:cxn modelId="{194A22B3-27BC-4AD9-8FB8-A7CFB7D08B8A}" srcId="{ECCA52A3-509C-4E25-B731-662FCB407882}" destId="{E168419C-7EE7-496F-8588-D27573636EAA}" srcOrd="1" destOrd="0" parTransId="{D01E09A7-68A1-416E-8AD3-0C55A00CDFAB}" sibTransId="{53CB8989-3EAF-4960-B97C-577AD1B07F59}"/>
    <dgm:cxn modelId="{0E91AE7C-F022-4C9C-8738-E6AC139B6202}" type="presOf" srcId="{B119C768-1B3A-401F-8E0C-6985D35CB71F}" destId="{A1C481BE-2504-4EE5-B141-788D847BA4F9}" srcOrd="0" destOrd="0" presId="urn:microsoft.com/office/officeart/2005/8/layout/cycle2"/>
    <dgm:cxn modelId="{0814923C-E820-4628-86DB-B3889451FCA8}" type="presOf" srcId="{53CB8989-3EAF-4960-B97C-577AD1B07F59}" destId="{C96ED3C8-8420-4FE7-ABF9-9352EB9B56A3}" srcOrd="1" destOrd="0" presId="urn:microsoft.com/office/officeart/2005/8/layout/cycle2"/>
    <dgm:cxn modelId="{A076ADC5-00FE-4134-B1FB-7D39424175C0}" type="presOf" srcId="{E168419C-7EE7-496F-8588-D27573636EAA}" destId="{4DA27C58-F880-4B96-8E74-069A187C1D6B}" srcOrd="0" destOrd="0" presId="urn:microsoft.com/office/officeart/2005/8/layout/cycle2"/>
    <dgm:cxn modelId="{D21BE3C4-9DEB-492B-9496-02D0C53AB61D}" srcId="{ECCA52A3-509C-4E25-B731-662FCB407882}" destId="{B119C768-1B3A-401F-8E0C-6985D35CB71F}" srcOrd="2" destOrd="0" parTransId="{C6702051-7B22-4BE0-83FD-A5B2692ECB54}" sibTransId="{03C8C5A4-9D99-4BE2-9036-1F9B39B543DB}"/>
    <dgm:cxn modelId="{95A157E3-053F-4291-AEF5-2173605A6C2E}" type="presParOf" srcId="{CA3C8C9B-F457-469D-97DD-A698AED1C7B8}" destId="{9A31E62C-ECCF-4D41-B133-31FF2A8535C0}" srcOrd="0" destOrd="0" presId="urn:microsoft.com/office/officeart/2005/8/layout/cycle2"/>
    <dgm:cxn modelId="{DB752E05-7AAC-4BE5-92DD-AAA65E34D4F9}" type="presParOf" srcId="{CA3C8C9B-F457-469D-97DD-A698AED1C7B8}" destId="{612C3872-BC9B-45F6-AD26-1E56FC440B57}" srcOrd="1" destOrd="0" presId="urn:microsoft.com/office/officeart/2005/8/layout/cycle2"/>
    <dgm:cxn modelId="{67344FDA-78E3-4D76-B33D-6E627FF0F1A5}" type="presParOf" srcId="{612C3872-BC9B-45F6-AD26-1E56FC440B57}" destId="{E576406F-1EDB-4DE5-A18D-92F0C98E4368}" srcOrd="0" destOrd="0" presId="urn:microsoft.com/office/officeart/2005/8/layout/cycle2"/>
    <dgm:cxn modelId="{B491772B-E7B0-496D-94FB-A38A3C3A0D5A}" type="presParOf" srcId="{CA3C8C9B-F457-469D-97DD-A698AED1C7B8}" destId="{4DA27C58-F880-4B96-8E74-069A187C1D6B}" srcOrd="2" destOrd="0" presId="urn:microsoft.com/office/officeart/2005/8/layout/cycle2"/>
    <dgm:cxn modelId="{5AADD3D3-7E83-435F-8CB2-505794B24B5D}" type="presParOf" srcId="{CA3C8C9B-F457-469D-97DD-A698AED1C7B8}" destId="{BB28FA5D-B630-4862-B8E5-1BC2F5D1D170}" srcOrd="3" destOrd="0" presId="urn:microsoft.com/office/officeart/2005/8/layout/cycle2"/>
    <dgm:cxn modelId="{8C609A76-FAA1-496E-BE94-F3408E2CEE74}" type="presParOf" srcId="{BB28FA5D-B630-4862-B8E5-1BC2F5D1D170}" destId="{C96ED3C8-8420-4FE7-ABF9-9352EB9B56A3}" srcOrd="0" destOrd="0" presId="urn:microsoft.com/office/officeart/2005/8/layout/cycle2"/>
    <dgm:cxn modelId="{AB7EB0B1-C5D5-4C64-BC4B-49591F04F083}" type="presParOf" srcId="{CA3C8C9B-F457-469D-97DD-A698AED1C7B8}" destId="{A1C481BE-2504-4EE5-B141-788D847BA4F9}" srcOrd="4" destOrd="0" presId="urn:microsoft.com/office/officeart/2005/8/layout/cycle2"/>
    <dgm:cxn modelId="{3523F44A-DE26-4170-824D-AA50CD63BA84}" type="presParOf" srcId="{CA3C8C9B-F457-469D-97DD-A698AED1C7B8}" destId="{BFF2D437-D506-48D5-9BC5-9F5A350C9E63}" srcOrd="5" destOrd="0" presId="urn:microsoft.com/office/officeart/2005/8/layout/cycle2"/>
    <dgm:cxn modelId="{93D23861-6664-4BAA-9E4B-E0EB064198C1}" type="presParOf" srcId="{BFF2D437-D506-48D5-9BC5-9F5A350C9E63}" destId="{9A9A44B0-4754-434E-ACB6-91724632509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B8FB5-B181-4882-BC8B-444A732F1579}">
      <dsp:nvSpPr>
        <dsp:cNvPr id="0" name=""/>
        <dsp:cNvSpPr/>
      </dsp:nvSpPr>
      <dsp:spPr>
        <a:xfrm>
          <a:off x="2626" y="1689"/>
          <a:ext cx="7303279" cy="24603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kern="1200" dirty="0" smtClean="0"/>
            <a:t>Inhalt der Aufsichtspflicht ist nicht immer gleich, sondern richtet sich nach einzelnen Faktoren:</a:t>
          </a:r>
          <a:endParaRPr lang="de-DE" sz="3800" kern="1200" dirty="0"/>
        </a:p>
      </dsp:txBody>
      <dsp:txXfrm>
        <a:off x="74686" y="73749"/>
        <a:ext cx="7159159" cy="2316187"/>
      </dsp:txXfrm>
    </dsp:sp>
    <dsp:sp modelId="{2359E6DE-7E2F-47B7-A57E-1FB0A25FBF3B}">
      <dsp:nvSpPr>
        <dsp:cNvPr id="0" name=""/>
        <dsp:cNvSpPr/>
      </dsp:nvSpPr>
      <dsp:spPr>
        <a:xfrm>
          <a:off x="2626" y="2658642"/>
          <a:ext cx="2305328" cy="24603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Persönliche Verhältnisse der Teilnehmerin/ des Teilnehmers</a:t>
          </a:r>
          <a:endParaRPr lang="de-DE" sz="2400" kern="1200" dirty="0"/>
        </a:p>
      </dsp:txBody>
      <dsp:txXfrm>
        <a:off x="70147" y="2726163"/>
        <a:ext cx="2170286" cy="2325265"/>
      </dsp:txXfrm>
    </dsp:sp>
    <dsp:sp modelId="{38FB7853-1FA1-4589-957F-15DE609118A8}">
      <dsp:nvSpPr>
        <dsp:cNvPr id="0" name=""/>
        <dsp:cNvSpPr/>
      </dsp:nvSpPr>
      <dsp:spPr>
        <a:xfrm>
          <a:off x="2501602" y="2658642"/>
          <a:ext cx="2305328" cy="24603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Persönliche Qualifikationen des Jugendleiters/ der Jugendleiterin</a:t>
          </a:r>
          <a:endParaRPr lang="de-DE" sz="2400" kern="1200" dirty="0"/>
        </a:p>
      </dsp:txBody>
      <dsp:txXfrm>
        <a:off x="2569123" y="2726163"/>
        <a:ext cx="2170286" cy="2325265"/>
      </dsp:txXfrm>
    </dsp:sp>
    <dsp:sp modelId="{96C1C197-52BF-4347-B643-BDD465BD9D4A}">
      <dsp:nvSpPr>
        <dsp:cNvPr id="0" name=""/>
        <dsp:cNvSpPr/>
      </dsp:nvSpPr>
      <dsp:spPr>
        <a:xfrm>
          <a:off x="5000578" y="2658642"/>
          <a:ext cx="2305328" cy="24603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Objektive Begebenheiten der Situation</a:t>
          </a:r>
          <a:endParaRPr lang="de-DE" sz="2400" kern="1200" dirty="0"/>
        </a:p>
      </dsp:txBody>
      <dsp:txXfrm>
        <a:off x="5068099" y="2726163"/>
        <a:ext cx="2170286" cy="2325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BBC52-A8C4-4E59-AD2C-AC0851B179D7}">
      <dsp:nvSpPr>
        <dsp:cNvPr id="0" name=""/>
        <dsp:cNvSpPr/>
      </dsp:nvSpPr>
      <dsp:spPr>
        <a:xfrm>
          <a:off x="0" y="221845"/>
          <a:ext cx="7483119" cy="467694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3CA78-891E-4B76-AB7A-7CD2674C7CB5}">
      <dsp:nvSpPr>
        <dsp:cNvPr id="0" name=""/>
        <dsp:cNvSpPr/>
      </dsp:nvSpPr>
      <dsp:spPr>
        <a:xfrm>
          <a:off x="737087" y="3699624"/>
          <a:ext cx="172111" cy="172111"/>
        </a:xfrm>
        <a:prstGeom prst="ellipse">
          <a:avLst/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3EBBE-12C9-42C4-934C-E4ACAAF86501}">
      <dsp:nvSpPr>
        <dsp:cNvPr id="0" name=""/>
        <dsp:cNvSpPr/>
      </dsp:nvSpPr>
      <dsp:spPr>
        <a:xfrm>
          <a:off x="729559" y="3892105"/>
          <a:ext cx="1191844" cy="11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9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Gefahren-quellen vermeiden und beseitigen</a:t>
          </a:r>
          <a:endParaRPr lang="de-DE" sz="1800" b="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9559" y="3892105"/>
        <a:ext cx="1191844" cy="1113113"/>
      </dsp:txXfrm>
    </dsp:sp>
    <dsp:sp modelId="{DD9FFE5A-46B0-4BF3-895B-4E9318A3B726}">
      <dsp:nvSpPr>
        <dsp:cNvPr id="0" name=""/>
        <dsp:cNvSpPr/>
      </dsp:nvSpPr>
      <dsp:spPr>
        <a:xfrm>
          <a:off x="1668735" y="2804456"/>
          <a:ext cx="269392" cy="269392"/>
        </a:xfrm>
        <a:prstGeom prst="ellipse">
          <a:avLst/>
        </a:prstGeom>
        <a:solidFill>
          <a:schemeClr val="accent4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A5F5-B982-4FD9-B790-F59BC3D7EFAE}">
      <dsp:nvSpPr>
        <dsp:cNvPr id="0" name=""/>
        <dsp:cNvSpPr/>
      </dsp:nvSpPr>
      <dsp:spPr>
        <a:xfrm>
          <a:off x="1886559" y="2831078"/>
          <a:ext cx="1242197" cy="1959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74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Belehrung und Mahnung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(Regeln)</a:t>
          </a:r>
          <a:endParaRPr lang="de-DE" sz="1800" b="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86559" y="2831078"/>
        <a:ext cx="1242197" cy="1959641"/>
      </dsp:txXfrm>
    </dsp:sp>
    <dsp:sp modelId="{14429F17-34B5-49D7-A720-5532F5011101}">
      <dsp:nvSpPr>
        <dsp:cNvPr id="0" name=""/>
        <dsp:cNvSpPr/>
      </dsp:nvSpPr>
      <dsp:spPr>
        <a:xfrm>
          <a:off x="2866034" y="2090754"/>
          <a:ext cx="359189" cy="359189"/>
        </a:xfrm>
        <a:prstGeom prst="ellipse">
          <a:avLst/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69E4E-D6D3-4D8C-91BF-4A6EAF34E7CE}">
      <dsp:nvSpPr>
        <dsp:cNvPr id="0" name=""/>
        <dsp:cNvSpPr/>
      </dsp:nvSpPr>
      <dsp:spPr>
        <a:xfrm>
          <a:off x="4600110" y="1627694"/>
          <a:ext cx="1444241" cy="2628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32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Verbote</a:t>
          </a:r>
          <a:endParaRPr lang="de-DE" sz="1800" b="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00110" y="1627694"/>
        <a:ext cx="1444241" cy="2628445"/>
      </dsp:txXfrm>
    </dsp:sp>
    <dsp:sp modelId="{88DBFAB9-B15A-403B-8987-CF26BF319F73}">
      <dsp:nvSpPr>
        <dsp:cNvPr id="0" name=""/>
        <dsp:cNvSpPr/>
      </dsp:nvSpPr>
      <dsp:spPr>
        <a:xfrm>
          <a:off x="4257894" y="1533261"/>
          <a:ext cx="463953" cy="463953"/>
        </a:xfrm>
        <a:prstGeom prst="ellipse">
          <a:avLst/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C1DC71-5874-458C-9834-4699BAD9A415}">
      <dsp:nvSpPr>
        <dsp:cNvPr id="0" name=""/>
        <dsp:cNvSpPr/>
      </dsp:nvSpPr>
      <dsp:spPr>
        <a:xfrm>
          <a:off x="3093326" y="1976408"/>
          <a:ext cx="1496623" cy="3133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83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Über-</a:t>
          </a:r>
          <a:r>
            <a:rPr lang="de-DE" sz="1800" b="0" kern="120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wachung</a:t>
          </a:r>
          <a:endParaRPr lang="de-DE" sz="1800" b="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93326" y="1976408"/>
        <a:ext cx="1496623" cy="3133556"/>
      </dsp:txXfrm>
    </dsp:sp>
    <dsp:sp modelId="{ECFCDF28-B0EF-4A9B-8180-CC50DDF263BE}">
      <dsp:nvSpPr>
        <dsp:cNvPr id="0" name=""/>
        <dsp:cNvSpPr/>
      </dsp:nvSpPr>
      <dsp:spPr>
        <a:xfrm>
          <a:off x="5690911" y="1160976"/>
          <a:ext cx="591166" cy="591166"/>
        </a:xfrm>
        <a:prstGeom prst="ellipse">
          <a:avLst/>
        </a:prstGeom>
        <a:solidFill>
          <a:srgbClr val="C0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DF8BA-3F63-406A-B6C6-28635269AB7F}">
      <dsp:nvSpPr>
        <dsp:cNvPr id="0" name=""/>
        <dsp:cNvSpPr/>
      </dsp:nvSpPr>
      <dsp:spPr>
        <a:xfrm>
          <a:off x="5986495" y="1323551"/>
          <a:ext cx="1496623" cy="3442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24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Eingreifen</a:t>
          </a:r>
          <a:endParaRPr lang="de-DE" sz="1800" b="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86495" y="1323551"/>
        <a:ext cx="1496623" cy="3442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1E62C-ECCF-4D41-B133-31FF2A8535C0}">
      <dsp:nvSpPr>
        <dsp:cNvPr id="0" name=""/>
        <dsp:cNvSpPr/>
      </dsp:nvSpPr>
      <dsp:spPr>
        <a:xfrm>
          <a:off x="2389286" y="989"/>
          <a:ext cx="2231826" cy="2231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Dritte*r</a:t>
          </a:r>
          <a:endParaRPr lang="de-DE" sz="1500" kern="1200" dirty="0"/>
        </a:p>
      </dsp:txBody>
      <dsp:txXfrm>
        <a:off x="2716129" y="327832"/>
        <a:ext cx="1578140" cy="1578140"/>
      </dsp:txXfrm>
    </dsp:sp>
    <dsp:sp modelId="{612C3872-BC9B-45F6-AD26-1E56FC440B57}">
      <dsp:nvSpPr>
        <dsp:cNvPr id="0" name=""/>
        <dsp:cNvSpPr/>
      </dsp:nvSpPr>
      <dsp:spPr>
        <a:xfrm rot="3600000">
          <a:off x="4037932" y="2177558"/>
          <a:ext cx="594158" cy="753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>
        <a:off x="4082494" y="2251023"/>
        <a:ext cx="415911" cy="451945"/>
      </dsp:txXfrm>
    </dsp:sp>
    <dsp:sp modelId="{4DA27C58-F880-4B96-8E74-069A187C1D6B}">
      <dsp:nvSpPr>
        <dsp:cNvPr id="0" name=""/>
        <dsp:cNvSpPr/>
      </dsp:nvSpPr>
      <dsp:spPr>
        <a:xfrm>
          <a:off x="4065726" y="2904669"/>
          <a:ext cx="2231826" cy="2231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Aufsichtspflichtige Person (z.B. Betreuer*in, Träger)</a:t>
          </a:r>
          <a:endParaRPr lang="de-DE" sz="1500" kern="1200" dirty="0"/>
        </a:p>
      </dsp:txBody>
      <dsp:txXfrm>
        <a:off x="4392569" y="3231512"/>
        <a:ext cx="1578140" cy="1578140"/>
      </dsp:txXfrm>
    </dsp:sp>
    <dsp:sp modelId="{BB28FA5D-B630-4862-B8E5-1BC2F5D1D170}">
      <dsp:nvSpPr>
        <dsp:cNvPr id="0" name=""/>
        <dsp:cNvSpPr/>
      </dsp:nvSpPr>
      <dsp:spPr>
        <a:xfrm rot="10800000">
          <a:off x="3224936" y="3643961"/>
          <a:ext cx="594158" cy="753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10800000">
        <a:off x="3403183" y="3794609"/>
        <a:ext cx="415911" cy="451945"/>
      </dsp:txXfrm>
    </dsp:sp>
    <dsp:sp modelId="{A1C481BE-2504-4EE5-B141-788D847BA4F9}">
      <dsp:nvSpPr>
        <dsp:cNvPr id="0" name=""/>
        <dsp:cNvSpPr/>
      </dsp:nvSpPr>
      <dsp:spPr>
        <a:xfrm>
          <a:off x="712846" y="2904669"/>
          <a:ext cx="2231826" cy="2231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Zu beaufsichtigende Person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(z.B. Kind)</a:t>
          </a:r>
          <a:endParaRPr lang="de-DE" sz="1500" kern="1200" dirty="0"/>
        </a:p>
      </dsp:txBody>
      <dsp:txXfrm>
        <a:off x="1039689" y="3231512"/>
        <a:ext cx="1578140" cy="1578140"/>
      </dsp:txXfrm>
    </dsp:sp>
    <dsp:sp modelId="{BFF2D437-D506-48D5-9BC5-9F5A350C9E63}">
      <dsp:nvSpPr>
        <dsp:cNvPr id="0" name=""/>
        <dsp:cNvSpPr/>
      </dsp:nvSpPr>
      <dsp:spPr>
        <a:xfrm rot="18000000">
          <a:off x="2361492" y="2206684"/>
          <a:ext cx="594158" cy="753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>
        <a:off x="2406054" y="2434515"/>
        <a:ext cx="415911" cy="451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A0E93-E1B1-4A7D-84DA-1E21C44EA8DE}" type="datetimeFigureOut">
              <a:rPr lang="de-DE" smtClean="0"/>
              <a:t>10.09.2023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7D4DF-E1AE-45A7-9BD2-54D12E6D44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68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86EC2-502B-4A15-A0F6-EB205A49115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00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86EC2-502B-4A15-A0F6-EB205A49115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1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62003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4" y="762003"/>
            <a:ext cx="292531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378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25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3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97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88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3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1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1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1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1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700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1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1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2" y="1023590"/>
            <a:ext cx="3474721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2" y="1930936"/>
            <a:ext cx="3474721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22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38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2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3" y="1143000"/>
            <a:ext cx="2834641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3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3" y="3494176"/>
            <a:ext cx="2834641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17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3" y="1143000"/>
            <a:ext cx="2834641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6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3" y="3493008"/>
            <a:ext cx="2834641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4"/>
            <a:ext cx="5911517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260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20" y="1123841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EA2E16-9E4F-4DB4-999E-CABF968C0B4C}" type="datetimeFigureOut">
              <a:rPr lang="de-DE" smtClean="0"/>
              <a:pPr/>
              <a:t>10.09.2023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4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4"/>
            <a:ext cx="1530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7CA4320-D074-414B-9004-854487E0307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6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Aufsichtspflicht</a:t>
            </a:r>
            <a:endParaRPr lang="de-DE" dirty="0"/>
          </a:p>
        </p:txBody>
      </p:sp>
      <p:pic>
        <p:nvPicPr>
          <p:cNvPr id="6" name="Grafik 5" descr="Treffpunkt_Jugendarbe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38444" y="2348880"/>
            <a:ext cx="3048000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dirty="0" smtClean="0"/>
              <a:t>Quiz zum Jugendschutzgesetz</a:t>
            </a:r>
            <a:endParaRPr lang="de-DE" sz="4400" dirty="0"/>
          </a:p>
        </p:txBody>
      </p:sp>
      <p:pic>
        <p:nvPicPr>
          <p:cNvPr id="6" name="Grafik 5" descr="Treffpunkt_Jugendarbe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38444" y="2348880"/>
            <a:ext cx="3048000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9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Inge ist 15 Jahre alt und will sich gegen 17 Uhr mit ihrer Freundin Uschi in der Kneipe treffen. Darf sie das?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1. Klar</a:t>
            </a:r>
            <a:r>
              <a:rPr lang="de-DE" dirty="0"/>
              <a:t>, kein Problem</a:t>
            </a:r>
          </a:p>
          <a:p>
            <a:pPr marL="0" indent="0">
              <a:buNone/>
            </a:pPr>
            <a:r>
              <a:rPr lang="de-DE" dirty="0" smtClean="0"/>
              <a:t>2. nur</a:t>
            </a:r>
            <a:r>
              <a:rPr lang="de-DE" dirty="0"/>
              <a:t>, wenn sie dort keinen Alkohol zu sich nehmen</a:t>
            </a:r>
          </a:p>
          <a:p>
            <a:pPr marL="0" indent="0">
              <a:buNone/>
            </a:pPr>
            <a:r>
              <a:rPr lang="de-DE" dirty="0" smtClean="0"/>
              <a:t>3. </a:t>
            </a:r>
            <a:r>
              <a:rPr lang="de-DE" dirty="0" smtClean="0">
                <a:solidFill>
                  <a:srgbClr val="00B050"/>
                </a:solidFill>
              </a:rPr>
              <a:t>Nein</a:t>
            </a:r>
            <a:r>
              <a:rPr lang="de-DE" dirty="0">
                <a:solidFill>
                  <a:srgbClr val="00B050"/>
                </a:solidFill>
              </a:rPr>
              <a:t>, ohne </a:t>
            </a:r>
            <a:r>
              <a:rPr lang="de-DE" dirty="0">
                <a:solidFill>
                  <a:srgbClr val="00B050"/>
                </a:solidFill>
              </a:rPr>
              <a:t>p</a:t>
            </a:r>
            <a:r>
              <a:rPr lang="de-DE" dirty="0" smtClean="0">
                <a:solidFill>
                  <a:srgbClr val="00B050"/>
                </a:solidFill>
              </a:rPr>
              <a:t>ersonensorgeberechtigte Person dürfen </a:t>
            </a:r>
            <a:r>
              <a:rPr lang="de-DE" dirty="0">
                <a:solidFill>
                  <a:srgbClr val="00B050"/>
                </a:solidFill>
              </a:rPr>
              <a:t>sich die beiden nicht in der Kneipe aufhalten.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083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Du bist auf einer Freizeit mit Jugendlichen im Alter von 16-17 Jahren. Einer der Teilnehmenden steckt sich zwischendurch eine Zigarette an. Darf er das?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1. Ja</a:t>
            </a:r>
            <a:r>
              <a:rPr lang="de-DE" dirty="0"/>
              <a:t>. Er hat schon vor der Freizeit erzählt, dass seine Eltern ihm das erlaubt haben.</a:t>
            </a:r>
          </a:p>
          <a:p>
            <a:pPr marL="0" indent="0">
              <a:buNone/>
            </a:pPr>
            <a:r>
              <a:rPr lang="de-DE" dirty="0" smtClean="0"/>
              <a:t>2. </a:t>
            </a:r>
            <a:r>
              <a:rPr lang="de-DE" dirty="0" smtClean="0">
                <a:solidFill>
                  <a:srgbClr val="00B050"/>
                </a:solidFill>
              </a:rPr>
              <a:t>Nein</a:t>
            </a:r>
            <a:r>
              <a:rPr lang="de-DE" dirty="0">
                <a:solidFill>
                  <a:srgbClr val="00B050"/>
                </a:solidFill>
              </a:rPr>
              <a:t>, Rauchen in der Öffentlichkeit ist erst ab 18 Jahren erlaubt.</a:t>
            </a:r>
          </a:p>
          <a:p>
            <a:pPr marL="0" indent="0">
              <a:buNone/>
            </a:pPr>
            <a:r>
              <a:rPr lang="de-DE" dirty="0" smtClean="0"/>
              <a:t>3. Klar</a:t>
            </a:r>
            <a:r>
              <a:rPr lang="de-DE" dirty="0"/>
              <a:t>, Rauchen in der Öffentlichkeit ist ab 16 Jahren erlaubt.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096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Auf einem Treffen zur Vorbereitung einer Ferienfreizeit hat einer der älteren Betreuer seine E-Shisha dabei. Die 17-jährige Lena fragt ihn, ob sie auch mal ziehen dürfte. Darf sie das?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1. </a:t>
            </a:r>
            <a:r>
              <a:rPr lang="de-DE" dirty="0">
                <a:solidFill>
                  <a:srgbClr val="00B050"/>
                </a:solidFill>
              </a:rPr>
              <a:t>Nein, das Rauchen von E-Shisha und E-Zigaretten ist ab 18 Jahren erlaubt. </a:t>
            </a:r>
          </a:p>
          <a:p>
            <a:pPr marL="0" indent="0">
              <a:buNone/>
            </a:pPr>
            <a:r>
              <a:rPr lang="de-DE" dirty="0" smtClean="0"/>
              <a:t>2</a:t>
            </a:r>
            <a:r>
              <a:rPr lang="de-DE" dirty="0"/>
              <a:t>. Ja, das Rauchen von E-Shisha und E-Zigaretten ist ab 16 Jahren erlaubt. </a:t>
            </a:r>
          </a:p>
          <a:p>
            <a:pPr marL="0" indent="0">
              <a:buNone/>
            </a:pPr>
            <a:r>
              <a:rPr lang="de-DE" dirty="0"/>
              <a:t>3. Für E-Shisha und E-Zigaretten gibt es bislang noch keine gesetzlichen Regelungen.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8312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Du veranstaltest eine Grillparty für die Mitglieder der Jugendfeuerwehr. Neben alkoholfreien Getränken wird auch Bier, Wein und Sekt ausgeschenkt. Wer darf davon trinken?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1. </a:t>
            </a:r>
            <a:r>
              <a:rPr lang="de-DE" dirty="0" smtClean="0">
                <a:solidFill>
                  <a:srgbClr val="00B050"/>
                </a:solidFill>
              </a:rPr>
              <a:t>Alle </a:t>
            </a:r>
            <a:r>
              <a:rPr lang="de-DE" dirty="0">
                <a:solidFill>
                  <a:srgbClr val="00B050"/>
                </a:solidFill>
              </a:rPr>
              <a:t>Gäste, die das 16. Lebensjahr vollendet haben.</a:t>
            </a:r>
          </a:p>
          <a:p>
            <a:pPr marL="0" indent="0">
              <a:buNone/>
            </a:pPr>
            <a:r>
              <a:rPr lang="de-DE" dirty="0" smtClean="0"/>
              <a:t>2. Alle </a:t>
            </a:r>
            <a:r>
              <a:rPr lang="de-DE" dirty="0"/>
              <a:t>Gäste, die das 18. Lebensjahr vollendet haben.</a:t>
            </a:r>
          </a:p>
          <a:p>
            <a:pPr marL="0" indent="0">
              <a:buNone/>
            </a:pPr>
            <a:r>
              <a:rPr lang="de-DE" dirty="0" smtClean="0"/>
              <a:t>3. Alle </a:t>
            </a:r>
            <a:r>
              <a:rPr lang="de-DE" dirty="0"/>
              <a:t>Gäste, die möchten.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470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Du gehst mit den 14/15-Jährigen Mitgliedern deiner Tanzgruppe in die Abendvorstellung von König der Löwen im städtischen Kino. Wann müssen die Teilnehmenden das Kino verlassen?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1. um </a:t>
            </a:r>
            <a:r>
              <a:rPr lang="de-DE" dirty="0"/>
              <a:t>20 Uhr</a:t>
            </a:r>
          </a:p>
          <a:p>
            <a:pPr marL="0" indent="0">
              <a:buNone/>
            </a:pPr>
            <a:r>
              <a:rPr lang="de-DE" dirty="0" smtClean="0"/>
              <a:t>2. </a:t>
            </a:r>
            <a:r>
              <a:rPr lang="de-DE" dirty="0" smtClean="0">
                <a:solidFill>
                  <a:srgbClr val="00B050"/>
                </a:solidFill>
              </a:rPr>
              <a:t>um </a:t>
            </a:r>
            <a:r>
              <a:rPr lang="de-DE" dirty="0">
                <a:solidFill>
                  <a:srgbClr val="00B050"/>
                </a:solidFill>
              </a:rPr>
              <a:t>22 Uhr</a:t>
            </a:r>
          </a:p>
          <a:p>
            <a:pPr marL="0" indent="0">
              <a:buNone/>
            </a:pPr>
            <a:r>
              <a:rPr lang="de-DE" dirty="0" smtClean="0"/>
              <a:t>3. um </a:t>
            </a:r>
            <a:r>
              <a:rPr lang="de-DE" dirty="0"/>
              <a:t>24 Uhr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8397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Kreisjugendpflege Wolfenbüttel veranstaltet einen Themenabend in ihrem Gruppenraum. Die Eltern sind darüber informiert. Wie lange dürfen Jugendliche zwischen 14 und 16 Jahren bleiben?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1. bis </a:t>
            </a:r>
            <a:r>
              <a:rPr lang="de-DE" dirty="0"/>
              <a:t>22 Uhr</a:t>
            </a:r>
          </a:p>
          <a:p>
            <a:pPr marL="0" indent="0">
              <a:buNone/>
            </a:pPr>
            <a:r>
              <a:rPr lang="de-DE" dirty="0" smtClean="0"/>
              <a:t>2. </a:t>
            </a:r>
            <a:r>
              <a:rPr lang="de-DE" dirty="0" smtClean="0">
                <a:solidFill>
                  <a:srgbClr val="00B050"/>
                </a:solidFill>
              </a:rPr>
              <a:t>bis </a:t>
            </a:r>
            <a:r>
              <a:rPr lang="de-DE" dirty="0">
                <a:solidFill>
                  <a:srgbClr val="00B050"/>
                </a:solidFill>
              </a:rPr>
              <a:t>zum Veranstaltungsende</a:t>
            </a:r>
          </a:p>
          <a:p>
            <a:pPr marL="0" indent="0">
              <a:buNone/>
            </a:pPr>
            <a:r>
              <a:rPr lang="de-DE" dirty="0" smtClean="0"/>
              <a:t>3. bis </a:t>
            </a:r>
            <a:r>
              <a:rPr lang="de-DE" dirty="0"/>
              <a:t>24 Uhr mit “Mutti-Zettel”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3854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Als Geburtstagsschenk für eine Freundin (19 Jahre alt), welche mit dir (17 Jahre alt) schon längere Zeit zusammen in einen Verein aktiv ist, möchtest du eine Packung Mon </a:t>
            </a:r>
            <a:r>
              <a:rPr lang="de-DE" dirty="0" err="1"/>
              <a:t>Chéri</a:t>
            </a:r>
            <a:r>
              <a:rPr lang="de-DE" dirty="0"/>
              <a:t> (Pralinen mit Alkohol) kaufen. Darfst du das?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1. Ja, es ist erlaubt. Du möchtest sie ja nicht selbst essen. </a:t>
            </a:r>
          </a:p>
          <a:p>
            <a:pPr marL="0" indent="0">
              <a:buNone/>
            </a:pPr>
            <a:r>
              <a:rPr lang="de-DE" dirty="0"/>
              <a:t>2. </a:t>
            </a:r>
            <a:r>
              <a:rPr lang="de-DE" dirty="0">
                <a:solidFill>
                  <a:srgbClr val="00B050"/>
                </a:solidFill>
              </a:rPr>
              <a:t>Nein, es ist nicht erlaubt. </a:t>
            </a:r>
          </a:p>
          <a:p>
            <a:pPr marL="0" indent="0">
              <a:buNone/>
            </a:pPr>
            <a:r>
              <a:rPr lang="de-DE" dirty="0" smtClean="0"/>
              <a:t>3</a:t>
            </a:r>
            <a:r>
              <a:rPr lang="de-DE" dirty="0"/>
              <a:t>. Ja, es ist erlaubt. Die Alkoholmenge in den Pralinen ist zu gering.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6367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Auf einer internationalen Jugendfreizeit wollen die 16 – 17-Jährigen Jugendlichen am Abschlussabend Alkohol trinken. In dem Land ist der Konsum von Alkohol generell erst ab 18 Jahren erlaubt. Dürfen sie trotzdem Bier und Wein trinken?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1. Das deutsche Jugendschutzgesetz gilt für deutsche Staatsbürger auch im Ausland. </a:t>
            </a:r>
          </a:p>
          <a:p>
            <a:pPr marL="0" indent="0">
              <a:buNone/>
            </a:pPr>
            <a:r>
              <a:rPr lang="de-DE" dirty="0"/>
              <a:t>2. </a:t>
            </a:r>
            <a:r>
              <a:rPr lang="de-DE" dirty="0">
                <a:solidFill>
                  <a:srgbClr val="00B050"/>
                </a:solidFill>
              </a:rPr>
              <a:t>Nein, es gelten die jeweiligen Gesetzte des Landes in dem ich mich befinde. </a:t>
            </a:r>
          </a:p>
          <a:p>
            <a:pPr marL="0" indent="0">
              <a:buNone/>
            </a:pPr>
            <a:r>
              <a:rPr lang="de-DE" dirty="0" smtClean="0"/>
              <a:t>3</a:t>
            </a:r>
            <a:r>
              <a:rPr lang="de-DE" dirty="0"/>
              <a:t>. Klar, wird schon keiner merken.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187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Ab </a:t>
            </a:r>
            <a:r>
              <a:rPr lang="de-DE" dirty="0" smtClean="0"/>
              <a:t>welchem Alter dürfen Energy-Drinks gekauft werden?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1. </a:t>
            </a:r>
            <a:r>
              <a:rPr lang="de-DE" dirty="0">
                <a:solidFill>
                  <a:srgbClr val="00B050"/>
                </a:solidFill>
              </a:rPr>
              <a:t>Zurzeit ist der Verkauf von </a:t>
            </a:r>
            <a:r>
              <a:rPr lang="de-DE" dirty="0" err="1">
                <a:solidFill>
                  <a:srgbClr val="00B050"/>
                </a:solidFill>
              </a:rPr>
              <a:t>Energy</a:t>
            </a:r>
            <a:r>
              <a:rPr lang="de-DE" dirty="0">
                <a:solidFill>
                  <a:srgbClr val="00B050"/>
                </a:solidFill>
              </a:rPr>
              <a:t>-Drinks in Deutschland ohne Altersbeschränkung erlaubt.</a:t>
            </a:r>
          </a:p>
          <a:p>
            <a:pPr marL="0" indent="0">
              <a:buNone/>
            </a:pPr>
            <a:r>
              <a:rPr lang="de-DE" dirty="0" smtClean="0"/>
              <a:t>2</a:t>
            </a:r>
            <a:r>
              <a:rPr lang="de-DE" dirty="0"/>
              <a:t>. Ab 14 Jahren. </a:t>
            </a:r>
          </a:p>
          <a:p>
            <a:pPr marL="0" indent="0">
              <a:buNone/>
            </a:pPr>
            <a:r>
              <a:rPr lang="de-DE" dirty="0"/>
              <a:t>3. Ab 16 Jahren.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613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336" y="1123837"/>
            <a:ext cx="3245468" cy="4601183"/>
          </a:xfrm>
        </p:spPr>
        <p:txBody>
          <a:bodyPr/>
          <a:lstStyle/>
          <a:p>
            <a:r>
              <a:rPr lang="de-DE" dirty="0" smtClean="0"/>
              <a:t>Was ist die Aufsichtspflicht?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647728" y="1687598"/>
            <a:ext cx="75608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b="1" kern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Was ist die Aufsichtspflicht? </a:t>
            </a:r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Aufsichtspflicht ist die Pflicht zur Beaufsichtigung eines Kindes! </a:t>
            </a:r>
          </a:p>
        </p:txBody>
      </p:sp>
      <p:sp>
        <p:nvSpPr>
          <p:cNvPr id="6" name="Rechteck 5"/>
          <p:cNvSpPr/>
          <p:nvPr/>
        </p:nvSpPr>
        <p:spPr>
          <a:xfrm>
            <a:off x="3647728" y="3140968"/>
            <a:ext cx="770485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b="1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Zweck der Aufsichtspflicht ist es …</a:t>
            </a:r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 das körperliche, seelische und soziale Wohl eines Kindes zu schützen. </a:t>
            </a:r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der Aufsichts-</a:t>
            </a:r>
            <a:r>
              <a:rPr lang="de-DE" dirty="0" err="1" smtClean="0"/>
              <a:t>pflicht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871298" y="864108"/>
          <a:ext cx="7308533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85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AB8FB5-B181-4882-BC8B-444A732F1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BAB8FB5-B181-4882-BC8B-444A732F1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BAB8FB5-B181-4882-BC8B-444A732F1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59E6DE-7E2F-47B7-A57E-1FB0A25FB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359E6DE-7E2F-47B7-A57E-1FB0A25FB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359E6DE-7E2F-47B7-A57E-1FB0A25FB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FB7853-1FA1-4589-957F-15DE60911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8FB7853-1FA1-4589-957F-15DE60911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8FB7853-1FA1-4589-957F-15DE60911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C1C197-52BF-4347-B643-BDD465BD9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96C1C197-52BF-4347-B643-BDD465BD9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6C1C197-52BF-4347-B643-BDD465BD9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994585"/>
              </p:ext>
            </p:extLst>
          </p:nvPr>
        </p:nvGraphicFramePr>
        <p:xfrm>
          <a:off x="3863754" y="764704"/>
          <a:ext cx="7483119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94151" y="1132150"/>
            <a:ext cx="3245468" cy="4601183"/>
          </a:xfrm>
        </p:spPr>
        <p:txBody>
          <a:bodyPr/>
          <a:lstStyle/>
          <a:p>
            <a:r>
              <a:rPr lang="de-DE" dirty="0" smtClean="0"/>
              <a:t>Wie erfüllt man seine Aufsichtspflicht?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1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BBC52-A8C4-4E59-AD2C-AC0851B17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74BBC52-A8C4-4E59-AD2C-AC0851B17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74BBC52-A8C4-4E59-AD2C-AC0851B17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13CA78-891E-4B76-AB7A-7CD2674C7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313CA78-891E-4B76-AB7A-7CD2674C7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313CA78-891E-4B76-AB7A-7CD2674C7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3EBBE-12C9-42C4-934C-E4ACAAF86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F93EBBE-12C9-42C4-934C-E4ACAAF86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F93EBBE-12C9-42C4-934C-E4ACAAF86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FFE5A-46B0-4BF3-895B-4E9318A3B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D9FFE5A-46B0-4BF3-895B-4E9318A3B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D9FFE5A-46B0-4BF3-895B-4E9318A3B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68A5F5-B982-4FD9-B790-F59BC3D7E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568A5F5-B982-4FD9-B790-F59BC3D7E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568A5F5-B982-4FD9-B790-F59BC3D7E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429F17-34B5-49D7-A720-5532F5011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14429F17-34B5-49D7-A720-5532F5011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4429F17-34B5-49D7-A720-5532F5011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E69E4E-D6D3-4D8C-91BF-4A6EAF34E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0E69E4E-D6D3-4D8C-91BF-4A6EAF34E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0E69E4E-D6D3-4D8C-91BF-4A6EAF34E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BFAB9-B15A-403B-8987-CF26BF31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8DBFAB9-B15A-403B-8987-CF26BF31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88DBFAB9-B15A-403B-8987-CF26BF31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C1DC71-5874-458C-9834-4699BAD9A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EC1DC71-5874-458C-9834-4699BAD9A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0EC1DC71-5874-458C-9834-4699BAD9A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FCDF28-B0EF-4A9B-8180-CC50DDF2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CFCDF28-B0EF-4A9B-8180-CC50DDF2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CFCDF28-B0EF-4A9B-8180-CC50DDF2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8DF8BA-3F63-406A-B6C6-28635269A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58DF8BA-3F63-406A-B6C6-28635269A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058DF8BA-3F63-406A-B6C6-28635269A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Notwendigkeit Aufsichtspflicht = Kinder sind noch nicht in der Lage die Folgen ihres Handelns vollständig abzuschätzen (können nicht haftbar gemacht werden)</a:t>
            </a:r>
          </a:p>
          <a:p>
            <a:endParaRPr lang="de-DE" dirty="0"/>
          </a:p>
          <a:p>
            <a:r>
              <a:rPr lang="de-DE" dirty="0"/>
              <a:t>b</a:t>
            </a:r>
            <a:r>
              <a:rPr lang="de-DE" dirty="0" smtClean="0"/>
              <a:t>ei durch Kinder verursachten Schäden werden in der Regel die Aufsichtspflichtigen haftbar gemacht </a:t>
            </a:r>
          </a:p>
          <a:p>
            <a:endParaRPr lang="de-DE" dirty="0"/>
          </a:p>
          <a:p>
            <a:r>
              <a:rPr lang="de-DE" dirty="0" smtClean="0"/>
              <a:t>Generell: Haftung im </a:t>
            </a:r>
            <a:r>
              <a:rPr lang="de-DE" dirty="0"/>
              <a:t>Schadensfall </a:t>
            </a:r>
            <a:r>
              <a:rPr lang="de-DE" dirty="0" smtClean="0"/>
              <a:t>nur, wenn der Eintritt des Schadens </a:t>
            </a:r>
            <a:r>
              <a:rPr lang="de-DE" dirty="0"/>
              <a:t>bei einer »gehörigen Führung« der </a:t>
            </a:r>
            <a:r>
              <a:rPr lang="de-DE" dirty="0" smtClean="0"/>
              <a:t>Aufsichtspflicht zu </a:t>
            </a:r>
            <a:r>
              <a:rPr lang="de-DE" dirty="0"/>
              <a:t>verhindern gewesen </a:t>
            </a:r>
            <a:r>
              <a:rPr lang="de-DE" dirty="0" smtClean="0"/>
              <a:t>wäre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2354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978120864"/>
              </p:ext>
            </p:extLst>
          </p:nvPr>
        </p:nvGraphicFramePr>
        <p:xfrm>
          <a:off x="3822700" y="855689"/>
          <a:ext cx="7010400" cy="513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810000" y="3055099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mtClean="0"/>
              <a:t>fügt Schaden zu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686800" y="3055099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</a:t>
            </a:r>
            <a:r>
              <a:rPr lang="de-DE" dirty="0" smtClean="0"/>
              <a:t>ordert Schadensersatz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134100" y="5401858"/>
            <a:ext cx="238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</a:t>
            </a:r>
            <a:r>
              <a:rPr lang="de-DE" dirty="0" smtClean="0"/>
              <a:t>erletzt die Aufsichtspflicht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973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Schadensersatz: Reparatur, Neubeschaffung, Kostenübernahme für Krankenhausaufenthalte, Arztkosten, Schmerzensgeld, etc.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Musst du persönlich für jeden Schaden haften? </a:t>
            </a:r>
          </a:p>
          <a:p>
            <a:r>
              <a:rPr lang="de-DE" dirty="0" smtClean="0"/>
              <a:t>Nein, abhängig von der schwere der Aufsichtspflichtverletzung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3. Arten: Vorsatz, grob fahrlässig, fahrlässig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787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z</a:t>
            </a:r>
            <a:r>
              <a:rPr lang="de-DE" dirty="0" smtClean="0"/>
              <a:t>um </a:t>
            </a:r>
            <a:r>
              <a:rPr lang="de-DE" dirty="0"/>
              <a:t>T</a:t>
            </a:r>
            <a:r>
              <a:rPr lang="de-DE" dirty="0" smtClean="0"/>
              <a:t>hema Aufsichtspflicht</a:t>
            </a:r>
            <a:endParaRPr lang="de-DE" dirty="0"/>
          </a:p>
        </p:txBody>
      </p:sp>
      <p:pic>
        <p:nvPicPr>
          <p:cNvPr id="6" name="Grafik 5" descr="Treffpunkt_Jugendarbe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8444" y="2348880"/>
            <a:ext cx="3048000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94151" y="1132150"/>
            <a:ext cx="3245468" cy="4601183"/>
          </a:xfrm>
        </p:spPr>
        <p:txBody>
          <a:bodyPr/>
          <a:lstStyle/>
          <a:p>
            <a:r>
              <a:rPr lang="de-DE" dirty="0" smtClean="0"/>
              <a:t>Kleingruppen-arbeit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Insgesamt 5 Kleingruppen </a:t>
            </a:r>
          </a:p>
          <a:p>
            <a:endParaRPr lang="de-DE" dirty="0"/>
          </a:p>
          <a:p>
            <a:r>
              <a:rPr lang="de-DE" b="1" dirty="0" smtClean="0"/>
              <a:t>Aufgabenstellung: </a:t>
            </a:r>
            <a:r>
              <a:rPr lang="de-DE" dirty="0" smtClean="0"/>
              <a:t>Lest euch die Fallbeispiele aufmerksam durch und beantwortet die unten gestellten Fragen. Anschließend werden die Ergebnisse aus den einzelnen Gruppen zusammengetragen. </a:t>
            </a:r>
          </a:p>
          <a:p>
            <a:endParaRPr lang="de-DE" dirty="0"/>
          </a:p>
          <a:p>
            <a:r>
              <a:rPr lang="de-DE" dirty="0" smtClean="0"/>
              <a:t>Zeit: ca. 15 Minuten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67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Vorbilds-funktion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Aufgabenstellung: Schreibe jeweils einen Gedanken oder eine Ideen zu folgenden Satzanfang:  </a:t>
            </a:r>
            <a:r>
              <a:rPr lang="de-DE" dirty="0"/>
              <a:t>„</a:t>
            </a:r>
            <a:r>
              <a:rPr lang="de-DE" dirty="0" err="1"/>
              <a:t>Vorbildsfunktion</a:t>
            </a:r>
            <a:r>
              <a:rPr lang="de-DE" dirty="0"/>
              <a:t> ist für mich</a:t>
            </a:r>
            <a:r>
              <a:rPr lang="de-DE" dirty="0" smtClean="0"/>
              <a:t>…“ auf die A5 Kärtchen </a:t>
            </a:r>
          </a:p>
          <a:p>
            <a:r>
              <a:rPr lang="de-DE" dirty="0" smtClean="0"/>
              <a:t>Zeit: ca. 10 Minuten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74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9336" y="1123837"/>
            <a:ext cx="3245468" cy="4601183"/>
          </a:xfrm>
        </p:spPr>
        <p:txBody>
          <a:bodyPr/>
          <a:lstStyle/>
          <a:p>
            <a:r>
              <a:rPr lang="de-DE" dirty="0" smtClean="0"/>
              <a:t>Was ist die Aufsichtspflicht?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935760" y="2204865"/>
            <a:ext cx="72728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b="1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 6 Abs. 2 Grundgesetz</a:t>
            </a:r>
          </a:p>
          <a:p>
            <a:r>
              <a:rPr lang="de-DE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Pflege und Erziehung der Kinder sind das natürliche Recht der Eltern und die zuvörderst ihnen obliegende Pflicht.</a:t>
            </a:r>
          </a:p>
          <a:p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b="1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Personensorge</a:t>
            </a:r>
          </a:p>
          <a:p>
            <a:endParaRPr lang="de-DE" kern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4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9336" y="1123837"/>
            <a:ext cx="3245468" cy="4601183"/>
          </a:xfrm>
        </p:spPr>
        <p:txBody>
          <a:bodyPr/>
          <a:lstStyle/>
          <a:p>
            <a:r>
              <a:rPr lang="de-DE" dirty="0" smtClean="0"/>
              <a:t>Was ist die Aufsichtspflicht?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398455" y="1723106"/>
            <a:ext cx="2899667" cy="584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Personensorge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928628" y="3178210"/>
            <a:ext cx="1414472" cy="584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Pflege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53474" y="3178210"/>
            <a:ext cx="1980260" cy="584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Erziehung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71568" y="4097347"/>
            <a:ext cx="2664296" cy="8309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Aufenthalts-bestimmungsrecht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864274" y="4088648"/>
            <a:ext cx="1968029" cy="8309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Vermögens-sorge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060714" y="4088647"/>
            <a:ext cx="2290663" cy="83099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Aufsichts-</a:t>
            </a:r>
          </a:p>
          <a:p>
            <a:pPr algn="ctr"/>
            <a:r>
              <a:rPr lang="de-DE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pflicht</a:t>
            </a:r>
          </a:p>
        </p:txBody>
      </p:sp>
      <p:sp>
        <p:nvSpPr>
          <p:cNvPr id="17" name="Pfeil nach unten 16"/>
          <p:cNvSpPr/>
          <p:nvPr/>
        </p:nvSpPr>
        <p:spPr>
          <a:xfrm>
            <a:off x="7488247" y="2564905"/>
            <a:ext cx="720080" cy="6133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382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9336" y="1123837"/>
            <a:ext cx="3245468" cy="4601183"/>
          </a:xfrm>
        </p:spPr>
        <p:txBody>
          <a:bodyPr/>
          <a:lstStyle/>
          <a:p>
            <a:r>
              <a:rPr lang="de-DE" dirty="0" smtClean="0"/>
              <a:t>Wie wird die Aufsichtspflicht übertragen?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236855" y="2578042"/>
            <a:ext cx="633670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2800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Schriftlich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2800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Mündlich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2800" kern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„Stillschweigend“</a:t>
            </a:r>
            <a:endParaRPr lang="de-DE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ingekerbter Pfeil nach rechts 2"/>
          <p:cNvSpPr/>
          <p:nvPr/>
        </p:nvSpPr>
        <p:spPr>
          <a:xfrm>
            <a:off x="3935761" y="2444911"/>
            <a:ext cx="7308533" cy="2048256"/>
          </a:xfrm>
          <a:prstGeom prst="notched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ihandform 6"/>
          <p:cNvSpPr/>
          <p:nvPr/>
        </p:nvSpPr>
        <p:spPr>
          <a:xfrm>
            <a:off x="4367805" y="908720"/>
            <a:ext cx="1583396" cy="2048256"/>
          </a:xfrm>
          <a:custGeom>
            <a:avLst/>
            <a:gdLst>
              <a:gd name="connsiteX0" fmla="*/ 0 w 1583396"/>
              <a:gd name="connsiteY0" fmla="*/ 0 h 2048256"/>
              <a:gd name="connsiteX1" fmla="*/ 1583396 w 1583396"/>
              <a:gd name="connsiteY1" fmla="*/ 0 h 2048256"/>
              <a:gd name="connsiteX2" fmla="*/ 1583396 w 1583396"/>
              <a:gd name="connsiteY2" fmla="*/ 2048256 h 2048256"/>
              <a:gd name="connsiteX3" fmla="*/ 0 w 1583396"/>
              <a:gd name="connsiteY3" fmla="*/ 2048256 h 2048256"/>
              <a:gd name="connsiteX4" fmla="*/ 0 w 1583396"/>
              <a:gd name="connsiteY4" fmla="*/ 0 h 204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396" h="2048256">
                <a:moveTo>
                  <a:pt x="0" y="0"/>
                </a:moveTo>
                <a:lnTo>
                  <a:pt x="1583396" y="0"/>
                </a:lnTo>
                <a:lnTo>
                  <a:pt x="1583396" y="2048256"/>
                </a:lnTo>
                <a:lnTo>
                  <a:pt x="0" y="20482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b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Beginn</a:t>
            </a:r>
          </a:p>
        </p:txBody>
      </p:sp>
      <p:sp>
        <p:nvSpPr>
          <p:cNvPr id="8" name="Ellipse 7"/>
          <p:cNvSpPr/>
          <p:nvPr/>
        </p:nvSpPr>
        <p:spPr>
          <a:xfrm>
            <a:off x="5080342" y="3185581"/>
            <a:ext cx="512064" cy="51206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ihandform 8"/>
          <p:cNvSpPr/>
          <p:nvPr/>
        </p:nvSpPr>
        <p:spPr>
          <a:xfrm>
            <a:off x="4511830" y="3981103"/>
            <a:ext cx="1583396" cy="2048256"/>
          </a:xfrm>
          <a:custGeom>
            <a:avLst/>
            <a:gdLst>
              <a:gd name="connsiteX0" fmla="*/ 0 w 1583396"/>
              <a:gd name="connsiteY0" fmla="*/ 0 h 2048256"/>
              <a:gd name="connsiteX1" fmla="*/ 1583396 w 1583396"/>
              <a:gd name="connsiteY1" fmla="*/ 0 h 2048256"/>
              <a:gd name="connsiteX2" fmla="*/ 1583396 w 1583396"/>
              <a:gd name="connsiteY2" fmla="*/ 2048256 h 2048256"/>
              <a:gd name="connsiteX3" fmla="*/ 0 w 1583396"/>
              <a:gd name="connsiteY3" fmla="*/ 2048256 h 2048256"/>
              <a:gd name="connsiteX4" fmla="*/ 0 w 1583396"/>
              <a:gd name="connsiteY4" fmla="*/ 0 h 204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396" h="2048256">
                <a:moveTo>
                  <a:pt x="0" y="0"/>
                </a:moveTo>
                <a:lnTo>
                  <a:pt x="1583396" y="0"/>
                </a:lnTo>
                <a:lnTo>
                  <a:pt x="1583396" y="2048256"/>
                </a:lnTo>
                <a:lnTo>
                  <a:pt x="0" y="20482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Wenn die Eltern ihre Kinder in unsere Obhut geben</a:t>
            </a:r>
            <a:endParaRPr lang="de-DE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 flipV="1">
            <a:off x="5008338" y="3113570"/>
            <a:ext cx="640059" cy="64005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211785"/>
              <a:satOff val="7099"/>
              <a:lumOff val="-8693"/>
              <a:alphaOff val="0"/>
            </a:schemeClr>
          </a:fillRef>
          <a:effectRef idx="0">
            <a:schemeClr val="accent2">
              <a:hueOff val="-4211785"/>
              <a:satOff val="7099"/>
              <a:lumOff val="-8693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ihandform 10"/>
          <p:cNvSpPr/>
          <p:nvPr/>
        </p:nvSpPr>
        <p:spPr>
          <a:xfrm>
            <a:off x="7264185" y="908720"/>
            <a:ext cx="1583396" cy="2048256"/>
          </a:xfrm>
          <a:custGeom>
            <a:avLst/>
            <a:gdLst>
              <a:gd name="connsiteX0" fmla="*/ 0 w 1583396"/>
              <a:gd name="connsiteY0" fmla="*/ 0 h 2048256"/>
              <a:gd name="connsiteX1" fmla="*/ 1583396 w 1583396"/>
              <a:gd name="connsiteY1" fmla="*/ 0 h 2048256"/>
              <a:gd name="connsiteX2" fmla="*/ 1583396 w 1583396"/>
              <a:gd name="connsiteY2" fmla="*/ 2048256 h 2048256"/>
              <a:gd name="connsiteX3" fmla="*/ 0 w 1583396"/>
              <a:gd name="connsiteY3" fmla="*/ 2048256 h 2048256"/>
              <a:gd name="connsiteX4" fmla="*/ 0 w 1583396"/>
              <a:gd name="connsiteY4" fmla="*/ 0 h 204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396" h="2048256">
                <a:moveTo>
                  <a:pt x="0" y="0"/>
                </a:moveTo>
                <a:lnTo>
                  <a:pt x="1583396" y="0"/>
                </a:lnTo>
                <a:lnTo>
                  <a:pt x="1583396" y="2048256"/>
                </a:lnTo>
                <a:lnTo>
                  <a:pt x="0" y="20482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b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</a:t>
            </a:r>
            <a:endParaRPr lang="de-DE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799852" y="3213008"/>
            <a:ext cx="512064" cy="51206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423570"/>
              <a:satOff val="14198"/>
              <a:lumOff val="-17386"/>
              <a:alphaOff val="0"/>
            </a:schemeClr>
          </a:fillRef>
          <a:effectRef idx="0">
            <a:schemeClr val="accent2">
              <a:hueOff val="-8423570"/>
              <a:satOff val="14198"/>
              <a:lumOff val="-1738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ihandform 12"/>
          <p:cNvSpPr/>
          <p:nvPr/>
        </p:nvSpPr>
        <p:spPr>
          <a:xfrm>
            <a:off x="7312590" y="3977662"/>
            <a:ext cx="1583396" cy="2048256"/>
          </a:xfrm>
          <a:custGeom>
            <a:avLst/>
            <a:gdLst>
              <a:gd name="connsiteX0" fmla="*/ 0 w 1583396"/>
              <a:gd name="connsiteY0" fmla="*/ 0 h 2048256"/>
              <a:gd name="connsiteX1" fmla="*/ 1583396 w 1583396"/>
              <a:gd name="connsiteY1" fmla="*/ 0 h 2048256"/>
              <a:gd name="connsiteX2" fmla="*/ 1583396 w 1583396"/>
              <a:gd name="connsiteY2" fmla="*/ 2048256 h 2048256"/>
              <a:gd name="connsiteX3" fmla="*/ 0 w 1583396"/>
              <a:gd name="connsiteY3" fmla="*/ 2048256 h 2048256"/>
              <a:gd name="connsiteX4" fmla="*/ 0 w 1583396"/>
              <a:gd name="connsiteY4" fmla="*/ 0 h 204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396" h="2048256">
                <a:moveTo>
                  <a:pt x="0" y="0"/>
                </a:moveTo>
                <a:lnTo>
                  <a:pt x="1583396" y="0"/>
                </a:lnTo>
                <a:lnTo>
                  <a:pt x="1583396" y="2048256"/>
                </a:lnTo>
                <a:lnTo>
                  <a:pt x="0" y="20482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 Abschluss der Maßnahme, bei der „Rückgabe“ des Kindes an die Eltern </a:t>
            </a:r>
            <a:endParaRPr lang="de-DE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744640" y="3121584"/>
            <a:ext cx="656082" cy="64005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2635355"/>
              <a:satOff val="21297"/>
              <a:lumOff val="-26079"/>
              <a:alphaOff val="0"/>
            </a:schemeClr>
          </a:fillRef>
          <a:effectRef idx="0">
            <a:schemeClr val="accent2">
              <a:hueOff val="-12635355"/>
              <a:satOff val="21297"/>
              <a:lumOff val="-26079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9336" y="1123837"/>
            <a:ext cx="3245468" cy="4601183"/>
          </a:xfrm>
        </p:spPr>
        <p:txBody>
          <a:bodyPr/>
          <a:lstStyle/>
          <a:p>
            <a:r>
              <a:rPr lang="de-DE" dirty="0" smtClean="0"/>
              <a:t>Beginn und Ende der Aufsichtspflicht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5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9336" y="1123837"/>
            <a:ext cx="3245468" cy="4601183"/>
          </a:xfrm>
        </p:spPr>
        <p:txBody>
          <a:bodyPr/>
          <a:lstStyle/>
          <a:p>
            <a:r>
              <a:rPr lang="de-DE" dirty="0" smtClean="0"/>
              <a:t>Achtung: Kein generelles Erziehungsrecht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831770" y="1577768"/>
            <a:ext cx="77811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Die 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</a:rPr>
              <a:t>Aufsichtspflicht hat nichts mit der Erziehung zu 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tun!</a:t>
            </a:r>
          </a:p>
          <a:p>
            <a:pPr>
              <a:spcAft>
                <a:spcPts val="0"/>
              </a:spcAft>
            </a:pP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</a:rPr>
              <a:t>Mit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der Aufsichtspflicht wird kein generelles Erziehungsrecht übertragen!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Aber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 Im Rahmen der allgemeinen Weltanschaulichen Erziehungsziele darfst du trotzdem pädagogisch tätig werden (Vermittlung von Teamfähigkeit, Rücksichtnahme, neue Dinge ausprobieren, etc.)</a:t>
            </a: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</a:rPr>
              <a:t>Achtung: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</a:rPr>
              <a:t>tiefgreifende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und außergewöhnliche Maßnahmen bleiben den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</a:rPr>
              <a:t>Personensorgeberechtigten überlassen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</a:rPr>
              <a:t>(z.B. Sexualaufklärung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und religiöse Themen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Ausnahme: </a:t>
            </a:r>
            <a:r>
              <a:rPr lang="de-DE" dirty="0"/>
              <a:t>die </a:t>
            </a:r>
            <a:r>
              <a:rPr lang="de-DE" dirty="0" smtClean="0"/>
              <a:t>Personensorgeberechtigten </a:t>
            </a:r>
            <a:r>
              <a:rPr lang="de-DE" dirty="0"/>
              <a:t>wurden vor der Maßnahme darüber informiert und haben dem schriftlich </a:t>
            </a:r>
            <a:r>
              <a:rPr lang="de-DE" dirty="0" smtClean="0"/>
              <a:t>zugestimmt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JuSchG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831770" y="1577768"/>
            <a:ext cx="77811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Im Rahmen eurer Aufsichtspflicht müsst ihr das Jugendschutzgesetz beachten! </a:t>
            </a:r>
          </a:p>
          <a:p>
            <a:pPr>
              <a:spcAft>
                <a:spcPts val="0"/>
              </a:spcAft>
            </a:pPr>
            <a:endParaRPr lang="de-DE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Was ist das Jugendschutzgesetz?</a:t>
            </a:r>
          </a:p>
          <a:p>
            <a:pPr>
              <a:spcAft>
                <a:spcPts val="0"/>
              </a:spcAft>
            </a:pPr>
            <a:endParaRPr lang="de-DE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Das Jugendschutzgesetz dient dem Schutz der Jugend in der Öffentlichkeit. Es regelt den Verkauf, die Abgabe und den Konsum von Tabak, E-Zigaretten, E-Shishas und Alkohol und die Abgabe von Filmen und Computerspielen - zum Beispiel den Verkauf und Verleih. Auch der Aufenthalt in Gaststätten und bei Tanzveranstaltungen wie beispielsweise in Diskotheken ist geregelt.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8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JuSchG</a:t>
            </a:r>
            <a:endParaRPr lang="de-DE" dirty="0"/>
          </a:p>
        </p:txBody>
      </p:sp>
      <p:pic>
        <p:nvPicPr>
          <p:cNvPr id="4" name="Inhaltsplatzhalter 3" descr="JuSchG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59896" y="-39544"/>
            <a:ext cx="4824536" cy="7644210"/>
          </a:xfrm>
        </p:spPr>
      </p:pic>
    </p:spTree>
    <p:extLst>
      <p:ext uri="{BB962C8B-B14F-4D97-AF65-F5344CB8AC3E}">
        <p14:creationId xmlns:p14="http://schemas.microsoft.com/office/powerpoint/2010/main" val="3039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Breitbild</PresentationFormat>
  <Paragraphs>142</Paragraphs>
  <Slides>27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Symbol</vt:lpstr>
      <vt:lpstr>Times New Roman</vt:lpstr>
      <vt:lpstr>Wingdings</vt:lpstr>
      <vt:lpstr>Wingdings 2</vt:lpstr>
      <vt:lpstr>Design1</vt:lpstr>
      <vt:lpstr>Aufsichtspflicht</vt:lpstr>
      <vt:lpstr>Was ist die Aufsichtspflicht?</vt:lpstr>
      <vt:lpstr>Was ist die Aufsichtspflicht?</vt:lpstr>
      <vt:lpstr>Was ist die Aufsichtspflicht?</vt:lpstr>
      <vt:lpstr>Wie wird die Aufsichtspflicht übertragen?</vt:lpstr>
      <vt:lpstr>Beginn und Ende der Aufsichtspflicht</vt:lpstr>
      <vt:lpstr>Achtung: Kein generelles Erziehungsrecht</vt:lpstr>
      <vt:lpstr>JuSchG</vt:lpstr>
      <vt:lpstr>JuSchG</vt:lpstr>
      <vt:lpstr>Quiz zum Jugendschutzgesetz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Inhalt der Aufsichts-pflicht</vt:lpstr>
      <vt:lpstr>Wie erfüllt man seine Aufsichtspflicht?</vt:lpstr>
      <vt:lpstr>Haftung</vt:lpstr>
      <vt:lpstr>Haftung</vt:lpstr>
      <vt:lpstr>Haftung</vt:lpstr>
      <vt:lpstr>Fragen?</vt:lpstr>
      <vt:lpstr>Kleingruppen-arbeit</vt:lpstr>
      <vt:lpstr>Vorbilds-funktion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Rechtliche Grundlagen </dc:title>
  <dc:creator>Rudolph, Jessica</dc:creator>
  <cp:lastModifiedBy>Rudolph, Jessica</cp:lastModifiedBy>
  <cp:revision>48</cp:revision>
  <dcterms:created xsi:type="dcterms:W3CDTF">2021-04-28T07:03:40Z</dcterms:created>
  <dcterms:modified xsi:type="dcterms:W3CDTF">2023-09-10T07:38:02Z</dcterms:modified>
</cp:coreProperties>
</file>